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comments/comment1.xml" ContentType="application/vnd.openxmlformats-officedocument.presentationml.comments+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comments/comment2.xml" ContentType="application/vnd.openxmlformats-officedocument.presentationml.comments+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notesSlides/notesSlide3.xml" ContentType="application/vnd.openxmlformats-officedocument.presentationml.notesSlide+xml"/>
  <Override PartName="/ppt/theme/themeOverride18.xml" ContentType="application/vnd.openxmlformats-officedocument.themeOverride+xml"/>
  <Override PartName="/ppt/theme/themeOverride1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79" r:id="rId2"/>
    <p:sldId id="280" r:id="rId3"/>
    <p:sldId id="258" r:id="rId4"/>
    <p:sldId id="274" r:id="rId5"/>
    <p:sldId id="273" r:id="rId6"/>
    <p:sldId id="260" r:id="rId7"/>
    <p:sldId id="265" r:id="rId8"/>
    <p:sldId id="263" r:id="rId9"/>
    <p:sldId id="285" r:id="rId10"/>
    <p:sldId id="270" r:id="rId11"/>
    <p:sldId id="257" r:id="rId12"/>
    <p:sldId id="278" r:id="rId13"/>
    <p:sldId id="264" r:id="rId14"/>
    <p:sldId id="266" r:id="rId15"/>
    <p:sldId id="276" r:id="rId16"/>
    <p:sldId id="283" r:id="rId17"/>
    <p:sldId id="268" r:id="rId18"/>
    <p:sldId id="286" r:id="rId19"/>
    <p:sldId id="272" r:id="rId20"/>
    <p:sldId id="271" r:id="rId21"/>
    <p:sldId id="269" r:id="rId22"/>
    <p:sldId id="281" r:id="rId23"/>
    <p:sldId id="282" r:id="rId24"/>
    <p:sldId id="275" r:id="rId25"/>
  </p:sldIdLst>
  <p:sldSz cx="9144000" cy="6858000" type="screen4x3"/>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PC" initials="UPC" lastIdx="4" clrIdx="0">
    <p:extLst>
      <p:ext uri="{19B8F6BF-5375-455C-9EA6-DF929625EA0E}">
        <p15:presenceInfo xmlns:p15="http://schemas.microsoft.com/office/powerpoint/2012/main" userId="U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643" autoAdjust="0"/>
  </p:normalViewPr>
  <p:slideViewPr>
    <p:cSldViewPr>
      <p:cViewPr varScale="1">
        <p:scale>
          <a:sx n="91" d="100"/>
          <a:sy n="91" d="100"/>
        </p:scale>
        <p:origin x="61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9-03T16:35:03.115" idx="3">
    <p:pos x="10" y="10"/>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9-03T16:35:45.211" idx="4">
    <p:pos x="10" y="10"/>
    <p:text>Demanar noves dades a Industrials</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26DB1A-86C1-4F17-9DF3-3AE8F7484EEE}" type="datetimeFigureOut">
              <a:rPr lang="es-ES" smtClean="0"/>
              <a:t>17/09/2018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88656D-8777-439B-ACFB-11F38D34869C}" type="slidenum">
              <a:rPr lang="es-ES" smtClean="0"/>
              <a:t>‹Nº›</a:t>
            </a:fld>
            <a:endParaRPr lang="es-ES"/>
          </a:p>
        </p:txBody>
      </p:sp>
    </p:spTree>
    <p:extLst>
      <p:ext uri="{BB962C8B-B14F-4D97-AF65-F5344CB8AC3E}">
        <p14:creationId xmlns:p14="http://schemas.microsoft.com/office/powerpoint/2010/main" val="3813171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
          </a:p>
        </p:txBody>
      </p:sp>
      <p:sp>
        <p:nvSpPr>
          <p:cNvPr id="4" name="Contenidor de número de diapositiva 3"/>
          <p:cNvSpPr>
            <a:spLocks noGrp="1"/>
          </p:cNvSpPr>
          <p:nvPr>
            <p:ph type="sldNum" sz="quarter" idx="10"/>
          </p:nvPr>
        </p:nvSpPr>
        <p:spPr/>
        <p:txBody>
          <a:bodyPr/>
          <a:lstStyle/>
          <a:p>
            <a:fld id="{3F3D0315-237E-4766-A90B-6E1856383440}" type="slidenum">
              <a:rPr lang="es-ES" smtClean="0"/>
              <a:t>1</a:t>
            </a:fld>
            <a:endParaRPr lang="es-ES"/>
          </a:p>
        </p:txBody>
      </p:sp>
    </p:spTree>
    <p:extLst>
      <p:ext uri="{BB962C8B-B14F-4D97-AF65-F5344CB8AC3E}">
        <p14:creationId xmlns:p14="http://schemas.microsoft.com/office/powerpoint/2010/main" val="3618906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
          </a:p>
        </p:txBody>
      </p:sp>
      <p:sp>
        <p:nvSpPr>
          <p:cNvPr id="4" name="Contenidor de número de diapositiva 3"/>
          <p:cNvSpPr>
            <a:spLocks noGrp="1"/>
          </p:cNvSpPr>
          <p:nvPr>
            <p:ph type="sldNum" sz="quarter" idx="10"/>
          </p:nvPr>
        </p:nvSpPr>
        <p:spPr/>
        <p:txBody>
          <a:bodyPr/>
          <a:lstStyle/>
          <a:p>
            <a:fld id="{3F3D0315-237E-4766-A90B-6E1856383440}" type="slidenum">
              <a:rPr lang="es-ES" smtClean="0"/>
              <a:t>2</a:t>
            </a:fld>
            <a:endParaRPr lang="es-ES"/>
          </a:p>
        </p:txBody>
      </p:sp>
    </p:spTree>
    <p:extLst>
      <p:ext uri="{BB962C8B-B14F-4D97-AF65-F5344CB8AC3E}">
        <p14:creationId xmlns:p14="http://schemas.microsoft.com/office/powerpoint/2010/main" val="3063466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
          </a:p>
        </p:txBody>
      </p:sp>
      <p:sp>
        <p:nvSpPr>
          <p:cNvPr id="4" name="Contenidor de número de diapositiva 3"/>
          <p:cNvSpPr>
            <a:spLocks noGrp="1"/>
          </p:cNvSpPr>
          <p:nvPr>
            <p:ph type="sldNum" sz="quarter" idx="10"/>
          </p:nvPr>
        </p:nvSpPr>
        <p:spPr/>
        <p:txBody>
          <a:bodyPr/>
          <a:lstStyle/>
          <a:p>
            <a:fld id="{3F3D0315-237E-4766-A90B-6E1856383440}" type="slidenum">
              <a:rPr lang="es-ES" smtClean="0"/>
              <a:t>22</a:t>
            </a:fld>
            <a:endParaRPr lang="es-ES"/>
          </a:p>
        </p:txBody>
      </p:sp>
    </p:spTree>
    <p:extLst>
      <p:ext uri="{BB962C8B-B14F-4D97-AF65-F5344CB8AC3E}">
        <p14:creationId xmlns:p14="http://schemas.microsoft.com/office/powerpoint/2010/main" val="3414767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p:cNvSpPr>
            <a:spLocks noGrp="1"/>
          </p:cNvSpPr>
          <p:nvPr>
            <p:ph type="ctrTitle"/>
          </p:nvPr>
        </p:nvSpPr>
        <p:spPr>
          <a:xfrm>
            <a:off x="685800" y="2130425"/>
            <a:ext cx="7772400" cy="1470025"/>
          </a:xfrm>
        </p:spPr>
        <p:txBody>
          <a:bodyPr/>
          <a:lstStyle/>
          <a:p>
            <a:r>
              <a:rPr lang="ca-ES" smtClean="0"/>
              <a:t>Feu clic aquí per editar l'estil</a:t>
            </a:r>
            <a:endParaRPr lang="ca-ES"/>
          </a:p>
        </p:txBody>
      </p:sp>
      <p:sp>
        <p:nvSpPr>
          <p:cNvPr id="3" name="Subtíto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a-ES" smtClean="0"/>
              <a:t>Feu clic aquí per editar l'estil de subtítols del patró.</a:t>
            </a:r>
            <a:endParaRPr lang="ca-ES"/>
          </a:p>
        </p:txBody>
      </p:sp>
      <p:sp>
        <p:nvSpPr>
          <p:cNvPr id="4" name="Contenidor de data 3"/>
          <p:cNvSpPr>
            <a:spLocks noGrp="1"/>
          </p:cNvSpPr>
          <p:nvPr>
            <p:ph type="dt" sz="half" idx="10"/>
          </p:nvPr>
        </p:nvSpPr>
        <p:spPr/>
        <p:txBody>
          <a:bodyPr/>
          <a:lstStyle/>
          <a:p>
            <a:fld id="{0B3CC2FB-3A3B-49F0-BF44-46E2F7DB0CED}" type="datetimeFigureOut">
              <a:rPr lang="ca-ES" smtClean="0"/>
              <a:t>17/9/2018</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C961619E-E563-49B0-A9DB-37ADBF2A66D1}" type="slidenum">
              <a:rPr lang="ca-ES" smtClean="0"/>
              <a:t>‹Nº›</a:t>
            </a:fld>
            <a:endParaRPr lang="ca-ES"/>
          </a:p>
        </p:txBody>
      </p:sp>
    </p:spTree>
    <p:extLst>
      <p:ext uri="{BB962C8B-B14F-4D97-AF65-F5344CB8AC3E}">
        <p14:creationId xmlns:p14="http://schemas.microsoft.com/office/powerpoint/2010/main" val="93067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text vertical 2"/>
          <p:cNvSpPr>
            <a:spLocks noGrp="1"/>
          </p:cNvSpPr>
          <p:nvPr>
            <p:ph type="body" orient="vert" idx="1"/>
          </p:nvPr>
        </p:nvSpPr>
        <p:spPr/>
        <p:txBody>
          <a:bodyPr vert="eaVert"/>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0B3CC2FB-3A3B-49F0-BF44-46E2F7DB0CED}" type="datetimeFigureOut">
              <a:rPr lang="ca-ES" smtClean="0"/>
              <a:t>17/9/2018</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C961619E-E563-49B0-A9DB-37ADBF2A66D1}" type="slidenum">
              <a:rPr lang="ca-ES" smtClean="0"/>
              <a:t>‹Nº›</a:t>
            </a:fld>
            <a:endParaRPr lang="ca-ES"/>
          </a:p>
        </p:txBody>
      </p:sp>
    </p:spTree>
    <p:extLst>
      <p:ext uri="{BB962C8B-B14F-4D97-AF65-F5344CB8AC3E}">
        <p14:creationId xmlns:p14="http://schemas.microsoft.com/office/powerpoint/2010/main" val="359767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6629400" y="274638"/>
            <a:ext cx="2057400" cy="5851525"/>
          </a:xfrm>
        </p:spPr>
        <p:txBody>
          <a:bodyPr vert="eaVert"/>
          <a:lstStyle/>
          <a:p>
            <a:r>
              <a:rPr lang="ca-ES" smtClean="0"/>
              <a:t>Feu clic aquí per editar l'estil</a:t>
            </a:r>
            <a:endParaRPr lang="ca-ES"/>
          </a:p>
        </p:txBody>
      </p:sp>
      <p:sp>
        <p:nvSpPr>
          <p:cNvPr id="3" name="Contenidor de text vertical 2"/>
          <p:cNvSpPr>
            <a:spLocks noGrp="1"/>
          </p:cNvSpPr>
          <p:nvPr>
            <p:ph type="body" orient="vert" idx="1"/>
          </p:nvPr>
        </p:nvSpPr>
        <p:spPr>
          <a:xfrm>
            <a:off x="457200" y="274638"/>
            <a:ext cx="6019800" cy="5851525"/>
          </a:xfrm>
        </p:spPr>
        <p:txBody>
          <a:bodyPr vert="eaVert"/>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0B3CC2FB-3A3B-49F0-BF44-46E2F7DB0CED}" type="datetimeFigureOut">
              <a:rPr lang="ca-ES" smtClean="0"/>
              <a:t>17/9/2018</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C961619E-E563-49B0-A9DB-37ADBF2A66D1}" type="slidenum">
              <a:rPr lang="ca-ES" smtClean="0"/>
              <a:t>‹Nº›</a:t>
            </a:fld>
            <a:endParaRPr lang="ca-ES"/>
          </a:p>
        </p:txBody>
      </p:sp>
    </p:spTree>
    <p:extLst>
      <p:ext uri="{BB962C8B-B14F-4D97-AF65-F5344CB8AC3E}">
        <p14:creationId xmlns:p14="http://schemas.microsoft.com/office/powerpoint/2010/main" val="1544439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idx="1"/>
          </p:nvPr>
        </p:nvSpPr>
        <p:spPr/>
        <p:txBody>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0B3CC2FB-3A3B-49F0-BF44-46E2F7DB0CED}" type="datetimeFigureOut">
              <a:rPr lang="ca-ES" smtClean="0"/>
              <a:t>17/9/2018</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C961619E-E563-49B0-A9DB-37ADBF2A66D1}" type="slidenum">
              <a:rPr lang="ca-ES" smtClean="0"/>
              <a:t>‹Nº›</a:t>
            </a:fld>
            <a:endParaRPr lang="ca-ES"/>
          </a:p>
        </p:txBody>
      </p:sp>
    </p:spTree>
    <p:extLst>
      <p:ext uri="{BB962C8B-B14F-4D97-AF65-F5344CB8AC3E}">
        <p14:creationId xmlns:p14="http://schemas.microsoft.com/office/powerpoint/2010/main" val="6373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722313" y="4406900"/>
            <a:ext cx="7772400" cy="1362075"/>
          </a:xfrm>
        </p:spPr>
        <p:txBody>
          <a:bodyPr anchor="t"/>
          <a:lstStyle>
            <a:lvl1pPr algn="l">
              <a:defRPr sz="4000" b="1" cap="all"/>
            </a:lvl1pPr>
          </a:lstStyle>
          <a:p>
            <a:r>
              <a:rPr lang="ca-ES" smtClean="0"/>
              <a:t>Feu clic aquí per editar l'estil</a:t>
            </a:r>
            <a:endParaRPr lang="ca-ES"/>
          </a:p>
        </p:txBody>
      </p:sp>
      <p:sp>
        <p:nvSpPr>
          <p:cNvPr id="3" name="Contenidor de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smtClean="0"/>
              <a:t>Feu clic aquí per editar estils</a:t>
            </a:r>
          </a:p>
        </p:txBody>
      </p:sp>
      <p:sp>
        <p:nvSpPr>
          <p:cNvPr id="4" name="Contenidor de data 3"/>
          <p:cNvSpPr>
            <a:spLocks noGrp="1"/>
          </p:cNvSpPr>
          <p:nvPr>
            <p:ph type="dt" sz="half" idx="10"/>
          </p:nvPr>
        </p:nvSpPr>
        <p:spPr/>
        <p:txBody>
          <a:bodyPr/>
          <a:lstStyle/>
          <a:p>
            <a:fld id="{0B3CC2FB-3A3B-49F0-BF44-46E2F7DB0CED}" type="datetimeFigureOut">
              <a:rPr lang="ca-ES" smtClean="0"/>
              <a:t>17/9/2018</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C961619E-E563-49B0-A9DB-37ADBF2A66D1}" type="slidenum">
              <a:rPr lang="ca-ES" smtClean="0"/>
              <a:t>‹Nº›</a:t>
            </a:fld>
            <a:endParaRPr lang="ca-ES"/>
          </a:p>
        </p:txBody>
      </p:sp>
    </p:spTree>
    <p:extLst>
      <p:ext uri="{BB962C8B-B14F-4D97-AF65-F5344CB8AC3E}">
        <p14:creationId xmlns:p14="http://schemas.microsoft.com/office/powerpoint/2010/main" val="2579485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contingut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data 4"/>
          <p:cNvSpPr>
            <a:spLocks noGrp="1"/>
          </p:cNvSpPr>
          <p:nvPr>
            <p:ph type="dt" sz="half" idx="10"/>
          </p:nvPr>
        </p:nvSpPr>
        <p:spPr/>
        <p:txBody>
          <a:bodyPr/>
          <a:lstStyle/>
          <a:p>
            <a:fld id="{0B3CC2FB-3A3B-49F0-BF44-46E2F7DB0CED}" type="datetimeFigureOut">
              <a:rPr lang="ca-ES" smtClean="0"/>
              <a:t>17/9/2018</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C961619E-E563-49B0-A9DB-37ADBF2A66D1}" type="slidenum">
              <a:rPr lang="ca-ES" smtClean="0"/>
              <a:t>‹Nº›</a:t>
            </a:fld>
            <a:endParaRPr lang="ca-ES"/>
          </a:p>
        </p:txBody>
      </p:sp>
    </p:spTree>
    <p:extLst>
      <p:ext uri="{BB962C8B-B14F-4D97-AF65-F5344CB8AC3E}">
        <p14:creationId xmlns:p14="http://schemas.microsoft.com/office/powerpoint/2010/main" val="67926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lvl1pPr>
              <a:defRPr/>
            </a:lvl1pPr>
          </a:lstStyle>
          <a:p>
            <a:r>
              <a:rPr lang="ca-ES" smtClean="0"/>
              <a:t>Feu clic aquí per editar l'estil</a:t>
            </a:r>
            <a:endParaRPr lang="ca-ES"/>
          </a:p>
        </p:txBody>
      </p:sp>
      <p:sp>
        <p:nvSpPr>
          <p:cNvPr id="3" name="Contenidor de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estils</a:t>
            </a:r>
          </a:p>
        </p:txBody>
      </p:sp>
      <p:sp>
        <p:nvSpPr>
          <p:cNvPr id="4" name="Contenidor de conting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estils</a:t>
            </a:r>
          </a:p>
        </p:txBody>
      </p:sp>
      <p:sp>
        <p:nvSpPr>
          <p:cNvPr id="6" name="Contenidor de conting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7" name="Contenidor de data 6"/>
          <p:cNvSpPr>
            <a:spLocks noGrp="1"/>
          </p:cNvSpPr>
          <p:nvPr>
            <p:ph type="dt" sz="half" idx="10"/>
          </p:nvPr>
        </p:nvSpPr>
        <p:spPr/>
        <p:txBody>
          <a:bodyPr/>
          <a:lstStyle/>
          <a:p>
            <a:fld id="{0B3CC2FB-3A3B-49F0-BF44-46E2F7DB0CED}" type="datetimeFigureOut">
              <a:rPr lang="ca-ES" smtClean="0"/>
              <a:t>17/9/2018</a:t>
            </a:fld>
            <a:endParaRPr lang="ca-ES"/>
          </a:p>
        </p:txBody>
      </p:sp>
      <p:sp>
        <p:nvSpPr>
          <p:cNvPr id="8" name="Contenidor de peu de pàgina 7"/>
          <p:cNvSpPr>
            <a:spLocks noGrp="1"/>
          </p:cNvSpPr>
          <p:nvPr>
            <p:ph type="ftr" sz="quarter" idx="11"/>
          </p:nvPr>
        </p:nvSpPr>
        <p:spPr/>
        <p:txBody>
          <a:bodyPr/>
          <a:lstStyle/>
          <a:p>
            <a:endParaRPr lang="ca-ES"/>
          </a:p>
        </p:txBody>
      </p:sp>
      <p:sp>
        <p:nvSpPr>
          <p:cNvPr id="9" name="Contenidor de número de diapositiva 8"/>
          <p:cNvSpPr>
            <a:spLocks noGrp="1"/>
          </p:cNvSpPr>
          <p:nvPr>
            <p:ph type="sldNum" sz="quarter" idx="12"/>
          </p:nvPr>
        </p:nvSpPr>
        <p:spPr/>
        <p:txBody>
          <a:bodyPr/>
          <a:lstStyle/>
          <a:p>
            <a:fld id="{C961619E-E563-49B0-A9DB-37ADBF2A66D1}" type="slidenum">
              <a:rPr lang="ca-ES" smtClean="0"/>
              <a:t>‹Nº›</a:t>
            </a:fld>
            <a:endParaRPr lang="ca-ES"/>
          </a:p>
        </p:txBody>
      </p:sp>
    </p:spTree>
    <p:extLst>
      <p:ext uri="{BB962C8B-B14F-4D97-AF65-F5344CB8AC3E}">
        <p14:creationId xmlns:p14="http://schemas.microsoft.com/office/powerpoint/2010/main" val="2157376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data 2"/>
          <p:cNvSpPr>
            <a:spLocks noGrp="1"/>
          </p:cNvSpPr>
          <p:nvPr>
            <p:ph type="dt" sz="half" idx="10"/>
          </p:nvPr>
        </p:nvSpPr>
        <p:spPr/>
        <p:txBody>
          <a:bodyPr/>
          <a:lstStyle/>
          <a:p>
            <a:fld id="{0B3CC2FB-3A3B-49F0-BF44-46E2F7DB0CED}" type="datetimeFigureOut">
              <a:rPr lang="ca-ES" smtClean="0"/>
              <a:t>17/9/2018</a:t>
            </a:fld>
            <a:endParaRPr lang="ca-ES"/>
          </a:p>
        </p:txBody>
      </p:sp>
      <p:sp>
        <p:nvSpPr>
          <p:cNvPr id="4" name="Contenidor de peu de pàgina 3"/>
          <p:cNvSpPr>
            <a:spLocks noGrp="1"/>
          </p:cNvSpPr>
          <p:nvPr>
            <p:ph type="ftr" sz="quarter" idx="11"/>
          </p:nvPr>
        </p:nvSpPr>
        <p:spPr/>
        <p:txBody>
          <a:bodyPr/>
          <a:lstStyle/>
          <a:p>
            <a:endParaRPr lang="ca-ES"/>
          </a:p>
        </p:txBody>
      </p:sp>
      <p:sp>
        <p:nvSpPr>
          <p:cNvPr id="5" name="Contenidor de número de diapositiva 4"/>
          <p:cNvSpPr>
            <a:spLocks noGrp="1"/>
          </p:cNvSpPr>
          <p:nvPr>
            <p:ph type="sldNum" sz="quarter" idx="12"/>
          </p:nvPr>
        </p:nvSpPr>
        <p:spPr/>
        <p:txBody>
          <a:bodyPr/>
          <a:lstStyle/>
          <a:p>
            <a:fld id="{C961619E-E563-49B0-A9DB-37ADBF2A66D1}" type="slidenum">
              <a:rPr lang="ca-ES" smtClean="0"/>
              <a:t>‹Nº›</a:t>
            </a:fld>
            <a:endParaRPr lang="ca-ES"/>
          </a:p>
        </p:txBody>
      </p:sp>
    </p:spTree>
    <p:extLst>
      <p:ext uri="{BB962C8B-B14F-4D97-AF65-F5344CB8AC3E}">
        <p14:creationId xmlns:p14="http://schemas.microsoft.com/office/powerpoint/2010/main" val="2707126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data 1"/>
          <p:cNvSpPr>
            <a:spLocks noGrp="1"/>
          </p:cNvSpPr>
          <p:nvPr>
            <p:ph type="dt" sz="half" idx="10"/>
          </p:nvPr>
        </p:nvSpPr>
        <p:spPr/>
        <p:txBody>
          <a:bodyPr/>
          <a:lstStyle/>
          <a:p>
            <a:fld id="{0B3CC2FB-3A3B-49F0-BF44-46E2F7DB0CED}" type="datetimeFigureOut">
              <a:rPr lang="ca-ES" smtClean="0"/>
              <a:t>17/9/2018</a:t>
            </a:fld>
            <a:endParaRPr lang="ca-ES"/>
          </a:p>
        </p:txBody>
      </p:sp>
      <p:sp>
        <p:nvSpPr>
          <p:cNvPr id="3" name="Contenidor de peu de pàgina 2"/>
          <p:cNvSpPr>
            <a:spLocks noGrp="1"/>
          </p:cNvSpPr>
          <p:nvPr>
            <p:ph type="ftr" sz="quarter" idx="11"/>
          </p:nvPr>
        </p:nvSpPr>
        <p:spPr/>
        <p:txBody>
          <a:bodyPr/>
          <a:lstStyle/>
          <a:p>
            <a:endParaRPr lang="ca-ES"/>
          </a:p>
        </p:txBody>
      </p:sp>
      <p:sp>
        <p:nvSpPr>
          <p:cNvPr id="4" name="Contenidor de número de diapositiva 3"/>
          <p:cNvSpPr>
            <a:spLocks noGrp="1"/>
          </p:cNvSpPr>
          <p:nvPr>
            <p:ph type="sldNum" sz="quarter" idx="12"/>
          </p:nvPr>
        </p:nvSpPr>
        <p:spPr/>
        <p:txBody>
          <a:bodyPr/>
          <a:lstStyle/>
          <a:p>
            <a:fld id="{C961619E-E563-49B0-A9DB-37ADBF2A66D1}" type="slidenum">
              <a:rPr lang="ca-ES" smtClean="0"/>
              <a:t>‹Nº›</a:t>
            </a:fld>
            <a:endParaRPr lang="ca-ES"/>
          </a:p>
        </p:txBody>
      </p:sp>
    </p:spTree>
    <p:extLst>
      <p:ext uri="{BB962C8B-B14F-4D97-AF65-F5344CB8AC3E}">
        <p14:creationId xmlns:p14="http://schemas.microsoft.com/office/powerpoint/2010/main" val="1613431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457200" y="273050"/>
            <a:ext cx="3008313" cy="1162050"/>
          </a:xfrm>
        </p:spPr>
        <p:txBody>
          <a:bodyPr anchor="b"/>
          <a:lstStyle>
            <a:lvl1pPr algn="l">
              <a:defRPr sz="2000" b="1"/>
            </a:lvl1pPr>
          </a:lstStyle>
          <a:p>
            <a:r>
              <a:rPr lang="ca-ES" smtClean="0"/>
              <a:t>Feu clic aquí per editar l'estil</a:t>
            </a:r>
            <a:endParaRPr lang="ca-ES"/>
          </a:p>
        </p:txBody>
      </p:sp>
      <p:sp>
        <p:nvSpPr>
          <p:cNvPr id="3" name="Contenidor de conting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estils</a:t>
            </a:r>
          </a:p>
        </p:txBody>
      </p:sp>
      <p:sp>
        <p:nvSpPr>
          <p:cNvPr id="5" name="Contenidor de data 4"/>
          <p:cNvSpPr>
            <a:spLocks noGrp="1"/>
          </p:cNvSpPr>
          <p:nvPr>
            <p:ph type="dt" sz="half" idx="10"/>
          </p:nvPr>
        </p:nvSpPr>
        <p:spPr/>
        <p:txBody>
          <a:bodyPr/>
          <a:lstStyle/>
          <a:p>
            <a:fld id="{0B3CC2FB-3A3B-49F0-BF44-46E2F7DB0CED}" type="datetimeFigureOut">
              <a:rPr lang="ca-ES" smtClean="0"/>
              <a:t>17/9/2018</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C961619E-E563-49B0-A9DB-37ADBF2A66D1}" type="slidenum">
              <a:rPr lang="ca-ES" smtClean="0"/>
              <a:t>‹Nº›</a:t>
            </a:fld>
            <a:endParaRPr lang="ca-ES"/>
          </a:p>
        </p:txBody>
      </p:sp>
    </p:spTree>
    <p:extLst>
      <p:ext uri="{BB962C8B-B14F-4D97-AF65-F5344CB8AC3E}">
        <p14:creationId xmlns:p14="http://schemas.microsoft.com/office/powerpoint/2010/main" val="3414278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1792288" y="4800600"/>
            <a:ext cx="5486400" cy="566738"/>
          </a:xfrm>
        </p:spPr>
        <p:txBody>
          <a:bodyPr anchor="b"/>
          <a:lstStyle>
            <a:lvl1pPr algn="l">
              <a:defRPr sz="2000" b="1"/>
            </a:lvl1pPr>
          </a:lstStyle>
          <a:p>
            <a:r>
              <a:rPr lang="ca-ES" smtClean="0"/>
              <a:t>Feu clic aquí per editar l'estil</a:t>
            </a:r>
            <a:endParaRPr lang="ca-ES"/>
          </a:p>
        </p:txBody>
      </p:sp>
      <p:sp>
        <p:nvSpPr>
          <p:cNvPr id="3" name="Contenidor d'imat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Contenidor de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estils</a:t>
            </a:r>
          </a:p>
        </p:txBody>
      </p:sp>
      <p:sp>
        <p:nvSpPr>
          <p:cNvPr id="5" name="Contenidor de data 4"/>
          <p:cNvSpPr>
            <a:spLocks noGrp="1"/>
          </p:cNvSpPr>
          <p:nvPr>
            <p:ph type="dt" sz="half" idx="10"/>
          </p:nvPr>
        </p:nvSpPr>
        <p:spPr/>
        <p:txBody>
          <a:bodyPr/>
          <a:lstStyle/>
          <a:p>
            <a:fld id="{0B3CC2FB-3A3B-49F0-BF44-46E2F7DB0CED}" type="datetimeFigureOut">
              <a:rPr lang="ca-ES" smtClean="0"/>
              <a:t>17/9/2018</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C961619E-E563-49B0-A9DB-37ADBF2A66D1}" type="slidenum">
              <a:rPr lang="ca-ES" smtClean="0"/>
              <a:t>‹Nº›</a:t>
            </a:fld>
            <a:endParaRPr lang="ca-ES"/>
          </a:p>
        </p:txBody>
      </p:sp>
    </p:spTree>
    <p:extLst>
      <p:ext uri="{BB962C8B-B14F-4D97-AF65-F5344CB8AC3E}">
        <p14:creationId xmlns:p14="http://schemas.microsoft.com/office/powerpoint/2010/main" val="3893055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9000">
              <a:schemeClr val="accent1">
                <a:tint val="66000"/>
                <a:satMod val="160000"/>
                <a:alpha val="0"/>
              </a:schemeClr>
            </a:gs>
            <a:gs pos="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Contenidor de títo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a-ES" smtClean="0"/>
              <a:t>Feu clic aquí per editar l'estil</a:t>
            </a:r>
            <a:endParaRPr lang="ca-ES"/>
          </a:p>
        </p:txBody>
      </p:sp>
      <p:sp>
        <p:nvSpPr>
          <p:cNvPr id="3" name="Contenidor de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CC2FB-3A3B-49F0-BF44-46E2F7DB0CED}" type="datetimeFigureOut">
              <a:rPr lang="ca-ES" smtClean="0"/>
              <a:t>17/9/2018</a:t>
            </a:fld>
            <a:endParaRPr lang="ca-ES"/>
          </a:p>
        </p:txBody>
      </p:sp>
      <p:sp>
        <p:nvSpPr>
          <p:cNvPr id="5" name="Contenidor de peu de pà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Conteni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61619E-E563-49B0-A9DB-37ADBF2A66D1}" type="slidenum">
              <a:rPr lang="ca-ES" smtClean="0"/>
              <a:t>‹Nº›</a:t>
            </a:fld>
            <a:endParaRPr lang="ca-ES"/>
          </a:p>
        </p:txBody>
      </p:sp>
    </p:spTree>
    <p:extLst>
      <p:ext uri="{BB962C8B-B14F-4D97-AF65-F5344CB8AC3E}">
        <p14:creationId xmlns:p14="http://schemas.microsoft.com/office/powerpoint/2010/main" val="2480870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9.xml.rels><?xml version="1.0" encoding="UTF-8" standalone="yes"?>
<Relationships xmlns="http://schemas.openxmlformats.org/package/2006/relationships"><Relationship Id="rId3" Type="http://schemas.openxmlformats.org/officeDocument/2006/relationships/hyperlink" Target="https://serveistic.upc.edu/ca/demanaupc/documentacio/guia-dels-administradors" TargetMode="Externa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4.xml.rels><?xml version="1.0" encoding="UTF-8" standalone="yes"?>
<Relationships xmlns="http://schemas.openxmlformats.org/package/2006/relationships"><Relationship Id="rId3" Type="http://schemas.openxmlformats.org/officeDocument/2006/relationships/hyperlink" Target="mailto:rosario.martin@upc.edu" TargetMode="External"/><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20000"/>
                <a:lumOff val="80000"/>
              </a:schemeClr>
            </a:gs>
            <a:gs pos="0">
              <a:schemeClr val="accent1">
                <a:tint val="44500"/>
                <a:satMod val="160000"/>
              </a:schemeClr>
            </a:gs>
            <a:gs pos="11000">
              <a:schemeClr val="bg1"/>
            </a:gs>
          </a:gsLst>
          <a:lin ang="5400000" scaled="0"/>
          <a:tileRect/>
        </a:gradFill>
        <a:effectLst/>
      </p:bgPr>
    </p:bg>
    <p:spTree>
      <p:nvGrpSpPr>
        <p:cNvPr id="1" name=""/>
        <p:cNvGrpSpPr/>
        <p:nvPr/>
      </p:nvGrpSpPr>
      <p:grpSpPr>
        <a:xfrm>
          <a:off x="0" y="0"/>
          <a:ext cx="0" cy="0"/>
          <a:chOff x="0" y="0"/>
          <a:chExt cx="0" cy="0"/>
        </a:xfrm>
      </p:grpSpPr>
      <p:pic>
        <p:nvPicPr>
          <p:cNvPr id="6" name="Imatge 5"/>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25000"/>
                    </a14:imgEffect>
                    <a14:imgEffect>
                      <a14:colorTemperature colorTemp="59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3044" y="1803693"/>
            <a:ext cx="9147044" cy="5081691"/>
          </a:xfrm>
          <a:prstGeom prst="rect">
            <a:avLst/>
          </a:prstGeom>
        </p:spPr>
      </p:pic>
      <p:sp>
        <p:nvSpPr>
          <p:cNvPr id="2" name="Títol 1"/>
          <p:cNvSpPr>
            <a:spLocks noGrp="1"/>
          </p:cNvSpPr>
          <p:nvPr>
            <p:ph type="ctrTitle"/>
          </p:nvPr>
        </p:nvSpPr>
        <p:spPr>
          <a:xfrm>
            <a:off x="183976" y="44624"/>
            <a:ext cx="7772400" cy="1470025"/>
          </a:xfrm>
          <a:noFill/>
        </p:spPr>
        <p:txBody>
          <a:bodyPr>
            <a:normAutofit/>
          </a:bodyPr>
          <a:lstStyle/>
          <a:p>
            <a:pPr algn="l"/>
            <a:r>
              <a:rPr lang="ca-ES" sz="3600" dirty="0" smtClean="0">
                <a:ln>
                  <a:gradFill>
                    <a:gsLst>
                      <a:gs pos="0">
                        <a:schemeClr val="accent1">
                          <a:lumMod val="5000"/>
                          <a:lumOff val="95000"/>
                        </a:schemeClr>
                      </a:gs>
                      <a:gs pos="60000">
                        <a:schemeClr val="tx2">
                          <a:lumMod val="60000"/>
                          <a:lumOff val="40000"/>
                        </a:schemeClr>
                      </a:gs>
                      <a:gs pos="83000">
                        <a:schemeClr val="accent1">
                          <a:lumMod val="45000"/>
                          <a:lumOff val="55000"/>
                        </a:schemeClr>
                      </a:gs>
                      <a:gs pos="100000">
                        <a:schemeClr val="accent1">
                          <a:lumMod val="30000"/>
                          <a:lumOff val="70000"/>
                        </a:schemeClr>
                      </a:gs>
                    </a:gsLst>
                    <a:lin ang="5400000" scaled="1"/>
                  </a:gradFill>
                </a:ln>
                <a:solidFill>
                  <a:schemeClr val="accent1">
                    <a:lumMod val="40000"/>
                    <a:lumOff val="60000"/>
                  </a:schemeClr>
                </a:solidFill>
                <a:latin typeface="Century Gothic" panose="020B0502020202020204" pitchFamily="34" charset="0"/>
              </a:rPr>
              <a:t>Configuració de </a:t>
            </a:r>
            <a:r>
              <a:rPr lang="ca-ES" sz="3600" dirty="0" err="1" smtClean="0">
                <a:ln>
                  <a:gradFill>
                    <a:gsLst>
                      <a:gs pos="0">
                        <a:schemeClr val="accent1">
                          <a:lumMod val="5000"/>
                          <a:lumOff val="95000"/>
                        </a:schemeClr>
                      </a:gs>
                      <a:gs pos="60000">
                        <a:schemeClr val="tx2">
                          <a:lumMod val="60000"/>
                          <a:lumOff val="40000"/>
                        </a:schemeClr>
                      </a:gs>
                      <a:gs pos="83000">
                        <a:schemeClr val="accent1">
                          <a:lumMod val="45000"/>
                          <a:lumOff val="55000"/>
                        </a:schemeClr>
                      </a:gs>
                      <a:gs pos="100000">
                        <a:schemeClr val="accent1">
                          <a:lumMod val="30000"/>
                          <a:lumOff val="70000"/>
                        </a:schemeClr>
                      </a:gs>
                    </a:gsLst>
                    <a:lin ang="5400000" scaled="1"/>
                  </a:gradFill>
                </a:ln>
                <a:solidFill>
                  <a:schemeClr val="accent1">
                    <a:lumMod val="40000"/>
                    <a:lumOff val="60000"/>
                  </a:schemeClr>
                </a:solidFill>
                <a:latin typeface="Century Gothic" panose="020B0502020202020204" pitchFamily="34" charset="0"/>
              </a:rPr>
              <a:t>demanaUPC</a:t>
            </a:r>
            <a:r>
              <a:rPr lang="ca-ES" sz="3600" dirty="0" smtClean="0">
                <a:ln>
                  <a:gradFill>
                    <a:gsLst>
                      <a:gs pos="0">
                        <a:schemeClr val="accent1">
                          <a:lumMod val="5000"/>
                          <a:lumOff val="95000"/>
                        </a:schemeClr>
                      </a:gs>
                      <a:gs pos="60000">
                        <a:schemeClr val="tx2">
                          <a:lumMod val="60000"/>
                          <a:lumOff val="40000"/>
                        </a:schemeClr>
                      </a:gs>
                      <a:gs pos="83000">
                        <a:schemeClr val="accent1">
                          <a:lumMod val="45000"/>
                          <a:lumOff val="55000"/>
                        </a:schemeClr>
                      </a:gs>
                      <a:gs pos="100000">
                        <a:schemeClr val="accent1">
                          <a:lumMod val="30000"/>
                          <a:lumOff val="70000"/>
                        </a:schemeClr>
                      </a:gs>
                    </a:gsLst>
                    <a:lin ang="5400000" scaled="1"/>
                  </a:gradFill>
                </a:ln>
                <a:solidFill>
                  <a:schemeClr val="accent1">
                    <a:lumMod val="40000"/>
                    <a:lumOff val="60000"/>
                  </a:schemeClr>
                </a:solidFill>
                <a:latin typeface="Century Gothic" panose="020B0502020202020204" pitchFamily="34" charset="0"/>
              </a:rPr>
              <a:t>:</a:t>
            </a:r>
            <a:endParaRPr lang="ca-ES" sz="3600" dirty="0">
              <a:ln>
                <a:gradFill>
                  <a:gsLst>
                    <a:gs pos="0">
                      <a:schemeClr val="accent1">
                        <a:lumMod val="5000"/>
                        <a:lumOff val="95000"/>
                      </a:schemeClr>
                    </a:gs>
                    <a:gs pos="60000">
                      <a:schemeClr val="tx2">
                        <a:lumMod val="60000"/>
                        <a:lumOff val="40000"/>
                      </a:schemeClr>
                    </a:gs>
                    <a:gs pos="83000">
                      <a:schemeClr val="accent1">
                        <a:lumMod val="45000"/>
                        <a:lumOff val="55000"/>
                      </a:schemeClr>
                    </a:gs>
                    <a:gs pos="100000">
                      <a:schemeClr val="accent1">
                        <a:lumMod val="30000"/>
                        <a:lumOff val="70000"/>
                      </a:schemeClr>
                    </a:gs>
                  </a:gsLst>
                  <a:lin ang="5400000" scaled="1"/>
                </a:gradFill>
              </a:ln>
              <a:solidFill>
                <a:schemeClr val="accent1">
                  <a:lumMod val="40000"/>
                  <a:lumOff val="60000"/>
                </a:schemeClr>
              </a:solidFill>
              <a:latin typeface="Century Gothic" panose="020B0502020202020204" pitchFamily="34" charset="0"/>
            </a:endParaRPr>
          </a:p>
        </p:txBody>
      </p:sp>
      <p:sp>
        <p:nvSpPr>
          <p:cNvPr id="4" name="Rectangle 3"/>
          <p:cNvSpPr/>
          <p:nvPr/>
        </p:nvSpPr>
        <p:spPr>
          <a:xfrm>
            <a:off x="2286000" y="3136613"/>
            <a:ext cx="4572000" cy="584775"/>
          </a:xfrm>
          <a:prstGeom prst="rect">
            <a:avLst/>
          </a:prstGeom>
        </p:spPr>
        <p:txBody>
          <a:bodyPr>
            <a:spAutoFit/>
          </a:bodyPr>
          <a:lstStyle/>
          <a:p>
            <a:endParaRPr lang="ca-ES" sz="800" dirty="0" smtClean="0"/>
          </a:p>
          <a:p>
            <a:endParaRPr lang="ca-ES" sz="2400" dirty="0">
              <a:latin typeface="Times New Roman" panose="02020603050405020304" pitchFamily="18" charset="0"/>
            </a:endParaRPr>
          </a:p>
        </p:txBody>
      </p:sp>
      <p:sp>
        <p:nvSpPr>
          <p:cNvPr id="5" name="Subtítol 4"/>
          <p:cNvSpPr>
            <a:spLocks noGrp="1"/>
          </p:cNvSpPr>
          <p:nvPr>
            <p:ph type="subTitle" idx="1"/>
          </p:nvPr>
        </p:nvSpPr>
        <p:spPr>
          <a:xfrm>
            <a:off x="899592" y="1124744"/>
            <a:ext cx="8345016" cy="1795845"/>
          </a:xfrm>
        </p:spPr>
        <p:txBody>
          <a:bodyPr>
            <a:normAutofit/>
          </a:bodyPr>
          <a:lstStyle/>
          <a:p>
            <a:pPr>
              <a:spcBef>
                <a:spcPts val="1200"/>
              </a:spcBef>
            </a:pPr>
            <a:r>
              <a:rPr lang="ca-ES" dirty="0" smtClean="0"/>
              <a:t>Eina per l’atenció a l’usuari i gestió de tiquets</a:t>
            </a:r>
            <a:br>
              <a:rPr lang="ca-ES" dirty="0" smtClean="0"/>
            </a:br>
            <a:r>
              <a:rPr lang="ca-ES" dirty="0" smtClean="0"/>
              <a:t>			      </a:t>
            </a:r>
            <a:r>
              <a:rPr lang="ca-ES" sz="2000" dirty="0"/>
              <a:t>6</a:t>
            </a:r>
            <a:r>
              <a:rPr lang="ca-ES" sz="2000" dirty="0" smtClean="0"/>
              <a:t>a Edició - Setembre a Novembre de 2018</a:t>
            </a:r>
          </a:p>
          <a:p>
            <a:pPr>
              <a:spcBef>
                <a:spcPts val="1200"/>
              </a:spcBef>
            </a:pPr>
            <a:r>
              <a:rPr lang="ca-ES" sz="2000" dirty="0" smtClean="0"/>
              <a:t>					          </a:t>
            </a:r>
            <a:r>
              <a:rPr lang="ca-ES" sz="2000" dirty="0" smtClean="0">
                <a:solidFill>
                  <a:schemeClr val="tx1">
                    <a:lumMod val="65000"/>
                    <a:lumOff val="35000"/>
                  </a:schemeClr>
                </a:solidFill>
              </a:rPr>
              <a:t>  </a:t>
            </a:r>
            <a:r>
              <a:rPr lang="ca-ES" sz="2400" dirty="0" smtClean="0">
                <a:solidFill>
                  <a:schemeClr val="tx1">
                    <a:lumMod val="65000"/>
                    <a:lumOff val="35000"/>
                  </a:schemeClr>
                </a:solidFill>
              </a:rPr>
              <a:t>MODUL 1 (teòric)</a:t>
            </a:r>
            <a:endParaRPr lang="ca-ES" sz="2000" dirty="0">
              <a:solidFill>
                <a:schemeClr val="tx1">
                  <a:lumMod val="65000"/>
                  <a:lumOff val="35000"/>
                </a:schemeClr>
              </a:solidFill>
            </a:endParaRPr>
          </a:p>
        </p:txBody>
      </p:sp>
      <p:pic>
        <p:nvPicPr>
          <p:cNvPr id="8" name="Imatg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88224" y="6237312"/>
            <a:ext cx="2486812" cy="521585"/>
          </a:xfrm>
          <a:prstGeom prst="rect">
            <a:avLst/>
          </a:prstGeom>
        </p:spPr>
      </p:pic>
    </p:spTree>
    <p:extLst>
      <p:ext uri="{BB962C8B-B14F-4D97-AF65-F5344CB8AC3E}">
        <p14:creationId xmlns:p14="http://schemas.microsoft.com/office/powerpoint/2010/main" val="377536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395536" y="1916832"/>
            <a:ext cx="8229600" cy="1143000"/>
          </a:xfrm>
        </p:spPr>
        <p:txBody>
          <a:bodyPr vert="horz" lIns="91440" tIns="45720" rIns="91440" bIns="45720" rtlCol="0" anchor="ctr">
            <a:normAutofit/>
          </a:bodyPr>
          <a:lstStyle/>
          <a:p>
            <a:r>
              <a:rPr lang="es-ES" dirty="0" err="1">
                <a:solidFill>
                  <a:schemeClr val="accent1">
                    <a:lumMod val="75000"/>
                  </a:schemeClr>
                </a:solidFill>
              </a:rPr>
              <a:t>Quin</a:t>
            </a:r>
            <a:r>
              <a:rPr lang="es-ES" dirty="0">
                <a:solidFill>
                  <a:schemeClr val="accent1">
                    <a:lumMod val="75000"/>
                  </a:schemeClr>
                </a:solidFill>
              </a:rPr>
              <a:t> </a:t>
            </a:r>
            <a:r>
              <a:rPr lang="es-ES" dirty="0" err="1">
                <a:solidFill>
                  <a:schemeClr val="accent1">
                    <a:lumMod val="75000"/>
                  </a:schemeClr>
                </a:solidFill>
              </a:rPr>
              <a:t>aspecte</a:t>
            </a:r>
            <a:r>
              <a:rPr lang="es-ES" dirty="0">
                <a:solidFill>
                  <a:schemeClr val="accent1">
                    <a:lumMod val="75000"/>
                  </a:schemeClr>
                </a:solidFill>
              </a:rPr>
              <a:t> té </a:t>
            </a:r>
            <a:r>
              <a:rPr lang="es-ES" dirty="0" err="1">
                <a:solidFill>
                  <a:schemeClr val="accent1">
                    <a:lumMod val="75000"/>
                  </a:schemeClr>
                </a:solidFill>
              </a:rPr>
              <a:t>l’eina</a:t>
            </a:r>
            <a:r>
              <a:rPr lang="es-ES" dirty="0">
                <a:solidFill>
                  <a:schemeClr val="accent1">
                    <a:lumMod val="75000"/>
                  </a:schemeClr>
                </a:solidFill>
              </a:rPr>
              <a:t>?</a:t>
            </a:r>
            <a:endParaRPr lang="ca-ES" dirty="0">
              <a:solidFill>
                <a:schemeClr val="accent1">
                  <a:lumMod val="75000"/>
                </a:schemeClr>
              </a:solidFill>
            </a:endParaRPr>
          </a:p>
        </p:txBody>
      </p:sp>
    </p:spTree>
    <p:extLst>
      <p:ext uri="{BB962C8B-B14F-4D97-AF65-F5344CB8AC3E}">
        <p14:creationId xmlns:p14="http://schemas.microsoft.com/office/powerpoint/2010/main" val="18864453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96211" y="2924944"/>
            <a:ext cx="1276580" cy="216024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r>
              <a:rPr lang="ca-ES" dirty="0" smtClean="0"/>
              <a:t>Tiquet</a:t>
            </a:r>
            <a:endParaRPr lang="ca-ES" dirty="0"/>
          </a:p>
        </p:txBody>
      </p:sp>
      <p:sp>
        <p:nvSpPr>
          <p:cNvPr id="2" name="Títol 1"/>
          <p:cNvSpPr>
            <a:spLocks noGrp="1"/>
          </p:cNvSpPr>
          <p:nvPr>
            <p:ph type="title"/>
          </p:nvPr>
        </p:nvSpPr>
        <p:spPr/>
        <p:txBody>
          <a:bodyPr vert="horz" lIns="91440" tIns="45720" rIns="91440" bIns="45720" rtlCol="0" anchor="ctr">
            <a:normAutofit/>
          </a:bodyPr>
          <a:lstStyle/>
          <a:p>
            <a:r>
              <a:rPr lang="ca-ES" dirty="0">
                <a:solidFill>
                  <a:schemeClr val="accent1">
                    <a:lumMod val="75000"/>
                  </a:schemeClr>
                </a:solidFill>
              </a:rPr>
              <a:t>Conceptes i objectes </a:t>
            </a:r>
            <a:r>
              <a:rPr lang="ca-ES" dirty="0" err="1">
                <a:solidFill>
                  <a:schemeClr val="accent1">
                    <a:lumMod val="75000"/>
                  </a:schemeClr>
                </a:solidFill>
              </a:rPr>
              <a:t>OSTickets</a:t>
            </a:r>
            <a:endParaRPr lang="ca-ES" dirty="0">
              <a:solidFill>
                <a:schemeClr val="accent1">
                  <a:lumMod val="75000"/>
                </a:schemeClr>
              </a:solidFill>
            </a:endParaRPr>
          </a:p>
        </p:txBody>
      </p:sp>
      <p:sp>
        <p:nvSpPr>
          <p:cNvPr id="16" name="Diagrama de flux: procés 15"/>
          <p:cNvSpPr/>
          <p:nvPr/>
        </p:nvSpPr>
        <p:spPr>
          <a:xfrm>
            <a:off x="2807804" y="1673519"/>
            <a:ext cx="1044000" cy="50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smtClean="0"/>
              <a:t>Formulari</a:t>
            </a:r>
            <a:endParaRPr lang="ca-ES" sz="1200" b="1" dirty="0"/>
          </a:p>
        </p:txBody>
      </p:sp>
      <p:sp>
        <p:nvSpPr>
          <p:cNvPr id="28" name="Diagrama de flux: procés 27"/>
          <p:cNvSpPr/>
          <p:nvPr/>
        </p:nvSpPr>
        <p:spPr>
          <a:xfrm>
            <a:off x="2812435" y="3048211"/>
            <a:ext cx="1044000" cy="50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err="1" smtClean="0"/>
              <a:t>Help</a:t>
            </a:r>
            <a:r>
              <a:rPr lang="ca-ES" sz="1200" b="1" dirty="0" smtClean="0"/>
              <a:t> Tòpic</a:t>
            </a:r>
            <a:endParaRPr lang="ca-ES" sz="1200" b="1" dirty="0"/>
          </a:p>
        </p:txBody>
      </p:sp>
      <p:sp>
        <p:nvSpPr>
          <p:cNvPr id="29" name="Diagrama de flux: procés 28"/>
          <p:cNvSpPr/>
          <p:nvPr/>
        </p:nvSpPr>
        <p:spPr>
          <a:xfrm>
            <a:off x="899591" y="3047432"/>
            <a:ext cx="1039613" cy="50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smtClean="0"/>
              <a:t>Tiquet web</a:t>
            </a:r>
            <a:endParaRPr lang="ca-ES" sz="1200" b="1" dirty="0"/>
          </a:p>
        </p:txBody>
      </p:sp>
      <p:sp>
        <p:nvSpPr>
          <p:cNvPr id="30" name="Diagrama de flux: procés 29"/>
          <p:cNvSpPr/>
          <p:nvPr/>
        </p:nvSpPr>
        <p:spPr>
          <a:xfrm>
            <a:off x="899592" y="4149136"/>
            <a:ext cx="1044000" cy="50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smtClean="0"/>
              <a:t>Tiquet e-mail</a:t>
            </a:r>
            <a:endParaRPr lang="ca-ES" sz="1200" b="1" dirty="0"/>
          </a:p>
        </p:txBody>
      </p:sp>
      <p:sp>
        <p:nvSpPr>
          <p:cNvPr id="31" name="Diagrama de flux: procés 30"/>
          <p:cNvSpPr/>
          <p:nvPr/>
        </p:nvSpPr>
        <p:spPr>
          <a:xfrm>
            <a:off x="5177063" y="3047432"/>
            <a:ext cx="1044000" cy="50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smtClean="0"/>
              <a:t>Departament</a:t>
            </a:r>
            <a:endParaRPr lang="ca-ES" sz="1200" b="1" dirty="0"/>
          </a:p>
        </p:txBody>
      </p:sp>
      <p:sp>
        <p:nvSpPr>
          <p:cNvPr id="32" name="Diagrama de flux: procés 31"/>
          <p:cNvSpPr/>
          <p:nvPr/>
        </p:nvSpPr>
        <p:spPr>
          <a:xfrm>
            <a:off x="4499992" y="1673519"/>
            <a:ext cx="1044000" cy="50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1200" b="1" dirty="0" smtClean="0"/>
          </a:p>
          <a:p>
            <a:pPr algn="ctr"/>
            <a:r>
              <a:rPr lang="ca-ES" sz="1200" b="1" dirty="0" smtClean="0"/>
              <a:t>Plantilla de e-mails</a:t>
            </a:r>
            <a:endParaRPr lang="ca-ES" sz="1100" b="1" dirty="0" smtClean="0"/>
          </a:p>
          <a:p>
            <a:pPr algn="ctr"/>
            <a:endParaRPr lang="ca-ES" sz="1200" b="1" dirty="0"/>
          </a:p>
        </p:txBody>
      </p:sp>
      <p:sp>
        <p:nvSpPr>
          <p:cNvPr id="33" name="Diagrama de flux: procés 32"/>
          <p:cNvSpPr/>
          <p:nvPr/>
        </p:nvSpPr>
        <p:spPr>
          <a:xfrm>
            <a:off x="5193497" y="4292859"/>
            <a:ext cx="1044000" cy="50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smtClean="0"/>
              <a:t>Equip</a:t>
            </a:r>
            <a:endParaRPr lang="ca-ES" sz="1200" b="1" dirty="0"/>
          </a:p>
        </p:txBody>
      </p:sp>
      <p:sp>
        <p:nvSpPr>
          <p:cNvPr id="34" name="Diagrama de flux: procés 33"/>
          <p:cNvSpPr/>
          <p:nvPr/>
        </p:nvSpPr>
        <p:spPr>
          <a:xfrm>
            <a:off x="5184184" y="5589240"/>
            <a:ext cx="1044000" cy="50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smtClean="0"/>
              <a:t>Agent</a:t>
            </a:r>
            <a:endParaRPr lang="ca-ES" sz="1200" b="1" dirty="0"/>
          </a:p>
        </p:txBody>
      </p:sp>
      <p:sp>
        <p:nvSpPr>
          <p:cNvPr id="35" name="Diagrama de flux: procés 34"/>
          <p:cNvSpPr/>
          <p:nvPr/>
        </p:nvSpPr>
        <p:spPr>
          <a:xfrm>
            <a:off x="7236296" y="4292859"/>
            <a:ext cx="1044000" cy="50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smtClean="0"/>
              <a:t>Rols </a:t>
            </a:r>
            <a:r>
              <a:rPr lang="ca-ES" sz="1100" dirty="0" smtClean="0"/>
              <a:t>(permisos)</a:t>
            </a:r>
            <a:endParaRPr lang="ca-ES" sz="1200" dirty="0"/>
          </a:p>
        </p:txBody>
      </p:sp>
      <p:sp>
        <p:nvSpPr>
          <p:cNvPr id="36" name="Diagrama de flux: procés 35"/>
          <p:cNvSpPr/>
          <p:nvPr/>
        </p:nvSpPr>
        <p:spPr>
          <a:xfrm>
            <a:off x="912501" y="5591005"/>
            <a:ext cx="1044000" cy="50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smtClean="0"/>
              <a:t>Filtre</a:t>
            </a:r>
            <a:endParaRPr lang="ca-ES" sz="1200" b="1" dirty="0"/>
          </a:p>
        </p:txBody>
      </p:sp>
      <p:grpSp>
        <p:nvGrpSpPr>
          <p:cNvPr id="42" name="Agrupa 41"/>
          <p:cNvGrpSpPr/>
          <p:nvPr/>
        </p:nvGrpSpPr>
        <p:grpSpPr>
          <a:xfrm>
            <a:off x="3041874" y="3501008"/>
            <a:ext cx="292561" cy="648128"/>
            <a:chOff x="2432296" y="2496092"/>
            <a:chExt cx="292561" cy="648128"/>
          </a:xfrm>
        </p:grpSpPr>
        <p:cxnSp>
          <p:nvCxnSpPr>
            <p:cNvPr id="43" name="Connector de fletxa recta 42"/>
            <p:cNvCxnSpPr>
              <a:stCxn id="55" idx="0"/>
              <a:endCxn id="28" idx="2"/>
            </p:cNvCxnSpPr>
            <p:nvPr/>
          </p:nvCxnSpPr>
          <p:spPr>
            <a:xfrm flipV="1">
              <a:off x="2720342" y="2547295"/>
              <a:ext cx="4515" cy="59692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44" name="QuadreDeText 43"/>
            <p:cNvSpPr txBox="1"/>
            <p:nvPr/>
          </p:nvSpPr>
          <p:spPr>
            <a:xfrm>
              <a:off x="2432296" y="2856132"/>
              <a:ext cx="284052" cy="276999"/>
            </a:xfrm>
            <a:prstGeom prst="rect">
              <a:avLst/>
            </a:prstGeom>
            <a:noFill/>
          </p:spPr>
          <p:txBody>
            <a:bodyPr wrap="none" rtlCol="0">
              <a:spAutoFit/>
            </a:bodyPr>
            <a:lstStyle/>
            <a:p>
              <a:r>
                <a:rPr lang="ca-ES" sz="1200" dirty="0" smtClean="0"/>
                <a:t>N</a:t>
              </a:r>
              <a:endParaRPr lang="ca-ES" sz="1200" dirty="0"/>
            </a:p>
          </p:txBody>
        </p:sp>
        <p:sp>
          <p:nvSpPr>
            <p:cNvPr id="45" name="QuadreDeText 44"/>
            <p:cNvSpPr txBox="1"/>
            <p:nvPr/>
          </p:nvSpPr>
          <p:spPr>
            <a:xfrm>
              <a:off x="2432296" y="2496092"/>
              <a:ext cx="263214" cy="276999"/>
            </a:xfrm>
            <a:prstGeom prst="rect">
              <a:avLst/>
            </a:prstGeom>
            <a:noFill/>
          </p:spPr>
          <p:txBody>
            <a:bodyPr wrap="none" rtlCol="0">
              <a:spAutoFit/>
            </a:bodyPr>
            <a:lstStyle/>
            <a:p>
              <a:r>
                <a:rPr lang="ca-ES" sz="1200" dirty="0" smtClean="0"/>
                <a:t>1</a:t>
              </a:r>
              <a:endParaRPr lang="ca-ES" sz="1200" dirty="0"/>
            </a:p>
          </p:txBody>
        </p:sp>
      </p:grpSp>
      <p:grpSp>
        <p:nvGrpSpPr>
          <p:cNvPr id="49" name="Agrupa 48"/>
          <p:cNvGrpSpPr/>
          <p:nvPr/>
        </p:nvGrpSpPr>
        <p:grpSpPr>
          <a:xfrm>
            <a:off x="3329804" y="2177519"/>
            <a:ext cx="284052" cy="870692"/>
            <a:chOff x="2567826" y="1020203"/>
            <a:chExt cx="284052" cy="870692"/>
          </a:xfrm>
        </p:grpSpPr>
        <p:cxnSp>
          <p:nvCxnSpPr>
            <p:cNvPr id="50" name="Connector de fletxa recta 49"/>
            <p:cNvCxnSpPr>
              <a:stCxn id="28" idx="0"/>
              <a:endCxn id="16" idx="2"/>
            </p:cNvCxnSpPr>
            <p:nvPr/>
          </p:nvCxnSpPr>
          <p:spPr>
            <a:xfrm flipH="1" flipV="1">
              <a:off x="2567826" y="1020203"/>
              <a:ext cx="4631" cy="87069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51" name="QuadreDeText 50"/>
            <p:cNvSpPr txBox="1"/>
            <p:nvPr/>
          </p:nvSpPr>
          <p:spPr>
            <a:xfrm>
              <a:off x="2567826" y="1571659"/>
              <a:ext cx="284052" cy="276999"/>
            </a:xfrm>
            <a:prstGeom prst="rect">
              <a:avLst/>
            </a:prstGeom>
            <a:noFill/>
          </p:spPr>
          <p:txBody>
            <a:bodyPr wrap="none" rtlCol="0">
              <a:spAutoFit/>
            </a:bodyPr>
            <a:lstStyle/>
            <a:p>
              <a:r>
                <a:rPr lang="ca-ES" sz="1200" dirty="0" smtClean="0"/>
                <a:t>N</a:t>
              </a:r>
              <a:endParaRPr lang="ca-ES" sz="1200" dirty="0"/>
            </a:p>
          </p:txBody>
        </p:sp>
        <p:sp>
          <p:nvSpPr>
            <p:cNvPr id="52" name="QuadreDeText 51"/>
            <p:cNvSpPr txBox="1"/>
            <p:nvPr/>
          </p:nvSpPr>
          <p:spPr>
            <a:xfrm>
              <a:off x="2588664" y="1020203"/>
              <a:ext cx="263214" cy="276999"/>
            </a:xfrm>
            <a:prstGeom prst="rect">
              <a:avLst/>
            </a:prstGeom>
            <a:noFill/>
          </p:spPr>
          <p:txBody>
            <a:bodyPr wrap="none" rtlCol="0">
              <a:spAutoFit/>
            </a:bodyPr>
            <a:lstStyle/>
            <a:p>
              <a:r>
                <a:rPr lang="ca-ES" sz="1200" dirty="0" smtClean="0"/>
                <a:t>1</a:t>
              </a:r>
              <a:endParaRPr lang="ca-ES" sz="1200" dirty="0"/>
            </a:p>
          </p:txBody>
        </p:sp>
      </p:grpSp>
      <p:grpSp>
        <p:nvGrpSpPr>
          <p:cNvPr id="58" name="Agrupa 57"/>
          <p:cNvGrpSpPr/>
          <p:nvPr/>
        </p:nvGrpSpPr>
        <p:grpSpPr>
          <a:xfrm>
            <a:off x="3856435" y="3068958"/>
            <a:ext cx="1320628" cy="277000"/>
            <a:chOff x="1698069" y="2734982"/>
            <a:chExt cx="1320628" cy="708617"/>
          </a:xfrm>
        </p:grpSpPr>
        <p:cxnSp>
          <p:nvCxnSpPr>
            <p:cNvPr id="59" name="Connector de fletxa recta 58"/>
            <p:cNvCxnSpPr>
              <a:stCxn id="28" idx="3"/>
              <a:endCxn id="31" idx="1"/>
            </p:cNvCxnSpPr>
            <p:nvPr/>
          </p:nvCxnSpPr>
          <p:spPr>
            <a:xfrm flipV="1">
              <a:off x="1698069" y="3324574"/>
              <a:ext cx="1320628" cy="199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60" name="QuadreDeText 59"/>
            <p:cNvSpPr txBox="1"/>
            <p:nvPr/>
          </p:nvSpPr>
          <p:spPr>
            <a:xfrm>
              <a:off x="1765562" y="2734982"/>
              <a:ext cx="284052" cy="708614"/>
            </a:xfrm>
            <a:prstGeom prst="rect">
              <a:avLst/>
            </a:prstGeom>
            <a:noFill/>
          </p:spPr>
          <p:txBody>
            <a:bodyPr wrap="none" rtlCol="0">
              <a:spAutoFit/>
            </a:bodyPr>
            <a:lstStyle/>
            <a:p>
              <a:r>
                <a:rPr lang="ca-ES" sz="1200" dirty="0" smtClean="0"/>
                <a:t>N</a:t>
              </a:r>
              <a:endParaRPr lang="ca-ES" sz="1200" dirty="0"/>
            </a:p>
          </p:txBody>
        </p:sp>
        <p:sp>
          <p:nvSpPr>
            <p:cNvPr id="61" name="QuadreDeText 60"/>
            <p:cNvSpPr txBox="1"/>
            <p:nvPr/>
          </p:nvSpPr>
          <p:spPr>
            <a:xfrm>
              <a:off x="2698825" y="2734985"/>
              <a:ext cx="263214" cy="708614"/>
            </a:xfrm>
            <a:prstGeom prst="rect">
              <a:avLst/>
            </a:prstGeom>
            <a:noFill/>
          </p:spPr>
          <p:txBody>
            <a:bodyPr wrap="none" rtlCol="0">
              <a:spAutoFit/>
            </a:bodyPr>
            <a:lstStyle/>
            <a:p>
              <a:r>
                <a:rPr lang="ca-ES" sz="1200" dirty="0" smtClean="0"/>
                <a:t>1</a:t>
              </a:r>
              <a:endParaRPr lang="ca-ES" sz="1200" dirty="0"/>
            </a:p>
          </p:txBody>
        </p:sp>
      </p:grpSp>
      <p:grpSp>
        <p:nvGrpSpPr>
          <p:cNvPr id="64" name="Agrupa 63"/>
          <p:cNvGrpSpPr/>
          <p:nvPr/>
        </p:nvGrpSpPr>
        <p:grpSpPr>
          <a:xfrm>
            <a:off x="5021992" y="2177519"/>
            <a:ext cx="676911" cy="869913"/>
            <a:chOff x="1890755" y="996156"/>
            <a:chExt cx="676911" cy="869913"/>
          </a:xfrm>
        </p:grpSpPr>
        <p:cxnSp>
          <p:nvCxnSpPr>
            <p:cNvPr id="65" name="Connector de fletxa recta 64"/>
            <p:cNvCxnSpPr>
              <a:endCxn id="32" idx="2"/>
            </p:cNvCxnSpPr>
            <p:nvPr/>
          </p:nvCxnSpPr>
          <p:spPr>
            <a:xfrm flipH="1" flipV="1">
              <a:off x="1890755" y="996156"/>
              <a:ext cx="434719" cy="86991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66" name="QuadreDeText 65"/>
            <p:cNvSpPr txBox="1"/>
            <p:nvPr/>
          </p:nvSpPr>
          <p:spPr>
            <a:xfrm>
              <a:off x="2283614" y="1561917"/>
              <a:ext cx="284052" cy="276999"/>
            </a:xfrm>
            <a:prstGeom prst="rect">
              <a:avLst/>
            </a:prstGeom>
            <a:noFill/>
          </p:spPr>
          <p:txBody>
            <a:bodyPr wrap="none" rtlCol="0">
              <a:spAutoFit/>
            </a:bodyPr>
            <a:lstStyle/>
            <a:p>
              <a:r>
                <a:rPr lang="ca-ES" sz="1200" dirty="0" smtClean="0"/>
                <a:t>N</a:t>
              </a:r>
              <a:endParaRPr lang="ca-ES" sz="1200" dirty="0"/>
            </a:p>
          </p:txBody>
        </p:sp>
        <p:sp>
          <p:nvSpPr>
            <p:cNvPr id="67" name="QuadreDeText 66"/>
            <p:cNvSpPr txBox="1"/>
            <p:nvPr/>
          </p:nvSpPr>
          <p:spPr>
            <a:xfrm>
              <a:off x="2020400" y="1020203"/>
              <a:ext cx="263214" cy="276999"/>
            </a:xfrm>
            <a:prstGeom prst="rect">
              <a:avLst/>
            </a:prstGeom>
            <a:noFill/>
          </p:spPr>
          <p:txBody>
            <a:bodyPr wrap="none" rtlCol="0">
              <a:spAutoFit/>
            </a:bodyPr>
            <a:lstStyle/>
            <a:p>
              <a:r>
                <a:rPr lang="ca-ES" sz="1200" dirty="0" smtClean="0"/>
                <a:t>1</a:t>
              </a:r>
              <a:endParaRPr lang="ca-ES" sz="1200" dirty="0"/>
            </a:p>
          </p:txBody>
        </p:sp>
      </p:grpSp>
      <p:grpSp>
        <p:nvGrpSpPr>
          <p:cNvPr id="71" name="Agrupa 70"/>
          <p:cNvGrpSpPr/>
          <p:nvPr/>
        </p:nvGrpSpPr>
        <p:grpSpPr>
          <a:xfrm>
            <a:off x="3851921" y="3314353"/>
            <a:ext cx="1332264" cy="1086783"/>
            <a:chOff x="1231593" y="2271684"/>
            <a:chExt cx="3199926" cy="972136"/>
          </a:xfrm>
        </p:grpSpPr>
        <p:cxnSp>
          <p:nvCxnSpPr>
            <p:cNvPr id="72" name="Connector de fletxa recta 71"/>
            <p:cNvCxnSpPr>
              <a:stCxn id="55" idx="3"/>
            </p:cNvCxnSpPr>
            <p:nvPr/>
          </p:nvCxnSpPr>
          <p:spPr>
            <a:xfrm flipV="1">
              <a:off x="1231593" y="2357047"/>
              <a:ext cx="3199926" cy="88677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73" name="QuadreDeText 72"/>
            <p:cNvSpPr txBox="1"/>
            <p:nvPr/>
          </p:nvSpPr>
          <p:spPr>
            <a:xfrm>
              <a:off x="1289742" y="2858781"/>
              <a:ext cx="284052" cy="276999"/>
            </a:xfrm>
            <a:prstGeom prst="rect">
              <a:avLst/>
            </a:prstGeom>
            <a:noFill/>
          </p:spPr>
          <p:txBody>
            <a:bodyPr wrap="none" rtlCol="0">
              <a:spAutoFit/>
            </a:bodyPr>
            <a:lstStyle/>
            <a:p>
              <a:r>
                <a:rPr lang="ca-ES" sz="1200" dirty="0" smtClean="0"/>
                <a:t>N</a:t>
              </a:r>
              <a:endParaRPr lang="ca-ES" sz="1200" dirty="0"/>
            </a:p>
          </p:txBody>
        </p:sp>
        <p:sp>
          <p:nvSpPr>
            <p:cNvPr id="74" name="QuadreDeText 73"/>
            <p:cNvSpPr txBox="1"/>
            <p:nvPr/>
          </p:nvSpPr>
          <p:spPr>
            <a:xfrm>
              <a:off x="3636139" y="2271684"/>
              <a:ext cx="263214" cy="276999"/>
            </a:xfrm>
            <a:prstGeom prst="rect">
              <a:avLst/>
            </a:prstGeom>
            <a:noFill/>
          </p:spPr>
          <p:txBody>
            <a:bodyPr wrap="none" rtlCol="0">
              <a:spAutoFit/>
            </a:bodyPr>
            <a:lstStyle/>
            <a:p>
              <a:r>
                <a:rPr lang="ca-ES" sz="1200" dirty="0" smtClean="0"/>
                <a:t>1</a:t>
              </a:r>
              <a:endParaRPr lang="ca-ES" sz="1200" dirty="0"/>
            </a:p>
          </p:txBody>
        </p:sp>
      </p:grpSp>
      <p:grpSp>
        <p:nvGrpSpPr>
          <p:cNvPr id="80" name="Agrupa 79"/>
          <p:cNvGrpSpPr/>
          <p:nvPr/>
        </p:nvGrpSpPr>
        <p:grpSpPr>
          <a:xfrm>
            <a:off x="5699063" y="4796859"/>
            <a:ext cx="304890" cy="792381"/>
            <a:chOff x="2567826" y="1070420"/>
            <a:chExt cx="304890" cy="792381"/>
          </a:xfrm>
        </p:grpSpPr>
        <p:cxnSp>
          <p:nvCxnSpPr>
            <p:cNvPr id="81" name="Connector de fletxa recta 80"/>
            <p:cNvCxnSpPr>
              <a:stCxn id="34" idx="0"/>
              <a:endCxn id="33" idx="2"/>
            </p:cNvCxnSpPr>
            <p:nvPr/>
          </p:nvCxnSpPr>
          <p:spPr>
            <a:xfrm flipV="1">
              <a:off x="2574947" y="1070420"/>
              <a:ext cx="9313" cy="79238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82" name="QuadreDeText 81"/>
            <p:cNvSpPr txBox="1"/>
            <p:nvPr/>
          </p:nvSpPr>
          <p:spPr>
            <a:xfrm>
              <a:off x="2567826" y="1571659"/>
              <a:ext cx="284052" cy="276999"/>
            </a:xfrm>
            <a:prstGeom prst="rect">
              <a:avLst/>
            </a:prstGeom>
            <a:noFill/>
          </p:spPr>
          <p:txBody>
            <a:bodyPr wrap="none" rtlCol="0">
              <a:spAutoFit/>
            </a:bodyPr>
            <a:lstStyle/>
            <a:p>
              <a:r>
                <a:rPr lang="ca-ES" sz="1200" dirty="0" smtClean="0"/>
                <a:t>N</a:t>
              </a:r>
              <a:endParaRPr lang="ca-ES" sz="1200" dirty="0"/>
            </a:p>
          </p:txBody>
        </p:sp>
        <p:sp>
          <p:nvSpPr>
            <p:cNvPr id="83" name="QuadreDeText 82"/>
            <p:cNvSpPr txBox="1"/>
            <p:nvPr/>
          </p:nvSpPr>
          <p:spPr>
            <a:xfrm>
              <a:off x="2588664" y="1081746"/>
              <a:ext cx="284052" cy="276999"/>
            </a:xfrm>
            <a:prstGeom prst="rect">
              <a:avLst/>
            </a:prstGeom>
            <a:noFill/>
          </p:spPr>
          <p:txBody>
            <a:bodyPr wrap="none" rtlCol="0">
              <a:spAutoFit/>
            </a:bodyPr>
            <a:lstStyle/>
            <a:p>
              <a:r>
                <a:rPr lang="ca-ES" sz="1200" dirty="0" smtClean="0"/>
                <a:t>N</a:t>
              </a:r>
              <a:endParaRPr lang="ca-ES" sz="1200" dirty="0"/>
            </a:p>
          </p:txBody>
        </p:sp>
      </p:grpSp>
      <p:grpSp>
        <p:nvGrpSpPr>
          <p:cNvPr id="92" name="Agrupa 91"/>
          <p:cNvGrpSpPr/>
          <p:nvPr/>
        </p:nvGrpSpPr>
        <p:grpSpPr>
          <a:xfrm>
            <a:off x="6237497" y="4796859"/>
            <a:ext cx="1784013" cy="1429420"/>
            <a:chOff x="6237497" y="4796859"/>
            <a:chExt cx="1784013" cy="1429420"/>
          </a:xfrm>
        </p:grpSpPr>
        <p:cxnSp>
          <p:nvCxnSpPr>
            <p:cNvPr id="88" name="Connector angular 87"/>
            <p:cNvCxnSpPr>
              <a:endCxn id="35" idx="2"/>
            </p:cNvCxnSpPr>
            <p:nvPr/>
          </p:nvCxnSpPr>
          <p:spPr>
            <a:xfrm flipV="1">
              <a:off x="6237497" y="4796859"/>
              <a:ext cx="1520799" cy="1196085"/>
            </a:xfrm>
            <a:prstGeom prst="bentConnector2">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90" name="QuadreDeText 89"/>
            <p:cNvSpPr txBox="1"/>
            <p:nvPr/>
          </p:nvSpPr>
          <p:spPr>
            <a:xfrm>
              <a:off x="6304172" y="5949280"/>
              <a:ext cx="284052" cy="276999"/>
            </a:xfrm>
            <a:prstGeom prst="rect">
              <a:avLst/>
            </a:prstGeom>
            <a:noFill/>
          </p:spPr>
          <p:txBody>
            <a:bodyPr wrap="none" rtlCol="0">
              <a:spAutoFit/>
            </a:bodyPr>
            <a:lstStyle/>
            <a:p>
              <a:r>
                <a:rPr lang="ca-ES" sz="1200" dirty="0" smtClean="0"/>
                <a:t>N</a:t>
              </a:r>
              <a:endParaRPr lang="ca-ES" sz="1200" dirty="0"/>
            </a:p>
          </p:txBody>
        </p:sp>
        <p:sp>
          <p:nvSpPr>
            <p:cNvPr id="91" name="QuadreDeText 90"/>
            <p:cNvSpPr txBox="1"/>
            <p:nvPr/>
          </p:nvSpPr>
          <p:spPr>
            <a:xfrm>
              <a:off x="7758296" y="4932102"/>
              <a:ext cx="263214" cy="276999"/>
            </a:xfrm>
            <a:prstGeom prst="rect">
              <a:avLst/>
            </a:prstGeom>
            <a:noFill/>
          </p:spPr>
          <p:txBody>
            <a:bodyPr wrap="none" rtlCol="0">
              <a:spAutoFit/>
            </a:bodyPr>
            <a:lstStyle/>
            <a:p>
              <a:r>
                <a:rPr lang="ca-ES" sz="1200" dirty="0" smtClean="0"/>
                <a:t>1</a:t>
              </a:r>
              <a:endParaRPr lang="ca-ES" sz="1200" dirty="0"/>
            </a:p>
          </p:txBody>
        </p:sp>
      </p:grpSp>
      <p:grpSp>
        <p:nvGrpSpPr>
          <p:cNvPr id="93" name="Agrupa 92"/>
          <p:cNvGrpSpPr/>
          <p:nvPr/>
        </p:nvGrpSpPr>
        <p:grpSpPr>
          <a:xfrm>
            <a:off x="6228184" y="2924944"/>
            <a:ext cx="1814165" cy="1367915"/>
            <a:chOff x="5971089" y="4756911"/>
            <a:chExt cx="1814165" cy="1367915"/>
          </a:xfrm>
        </p:grpSpPr>
        <p:cxnSp>
          <p:nvCxnSpPr>
            <p:cNvPr id="94" name="Connector angular 93"/>
            <p:cNvCxnSpPr>
              <a:stCxn id="35" idx="0"/>
            </p:cNvCxnSpPr>
            <p:nvPr/>
          </p:nvCxnSpPr>
          <p:spPr>
            <a:xfrm rot="16200000" flipV="1">
              <a:off x="6161952" y="4785577"/>
              <a:ext cx="1148386" cy="1530112"/>
            </a:xfrm>
            <a:prstGeom prst="bentConnector2">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95" name="QuadreDeText 94"/>
            <p:cNvSpPr txBox="1"/>
            <p:nvPr/>
          </p:nvSpPr>
          <p:spPr>
            <a:xfrm>
              <a:off x="7501202" y="5847827"/>
              <a:ext cx="284052" cy="276999"/>
            </a:xfrm>
            <a:prstGeom prst="rect">
              <a:avLst/>
            </a:prstGeom>
            <a:noFill/>
          </p:spPr>
          <p:txBody>
            <a:bodyPr wrap="none" rtlCol="0">
              <a:spAutoFit/>
            </a:bodyPr>
            <a:lstStyle/>
            <a:p>
              <a:r>
                <a:rPr lang="ca-ES" sz="1200" dirty="0" smtClean="0"/>
                <a:t>N</a:t>
              </a:r>
              <a:endParaRPr lang="ca-ES" sz="1200" dirty="0"/>
            </a:p>
          </p:txBody>
        </p:sp>
        <p:sp>
          <p:nvSpPr>
            <p:cNvPr id="96" name="QuadreDeText 95"/>
            <p:cNvSpPr txBox="1"/>
            <p:nvPr/>
          </p:nvSpPr>
          <p:spPr>
            <a:xfrm>
              <a:off x="6043097" y="4756911"/>
              <a:ext cx="284052" cy="276999"/>
            </a:xfrm>
            <a:prstGeom prst="rect">
              <a:avLst/>
            </a:prstGeom>
            <a:noFill/>
          </p:spPr>
          <p:txBody>
            <a:bodyPr wrap="none" rtlCol="0">
              <a:spAutoFit/>
            </a:bodyPr>
            <a:lstStyle/>
            <a:p>
              <a:r>
                <a:rPr lang="ca-ES" sz="1200" dirty="0" smtClean="0"/>
                <a:t>N</a:t>
              </a:r>
              <a:endParaRPr lang="ca-ES" sz="1200" dirty="0"/>
            </a:p>
          </p:txBody>
        </p:sp>
      </p:grpSp>
      <p:sp>
        <p:nvSpPr>
          <p:cNvPr id="54" name="Diagrama de flux: procés 53"/>
          <p:cNvSpPr/>
          <p:nvPr/>
        </p:nvSpPr>
        <p:spPr>
          <a:xfrm>
            <a:off x="5868144" y="1661013"/>
            <a:ext cx="1044000" cy="50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1200" b="1" dirty="0" smtClean="0"/>
          </a:p>
          <a:p>
            <a:pPr algn="ctr"/>
            <a:r>
              <a:rPr lang="ca-ES" sz="1100" b="1" dirty="0"/>
              <a:t>e</a:t>
            </a:r>
            <a:r>
              <a:rPr lang="ca-ES" sz="1100" b="1" dirty="0" smtClean="0"/>
              <a:t>-mail de Sortida</a:t>
            </a:r>
          </a:p>
          <a:p>
            <a:pPr algn="ctr"/>
            <a:endParaRPr lang="ca-ES" sz="1200" b="1" dirty="0"/>
          </a:p>
        </p:txBody>
      </p:sp>
      <p:sp>
        <p:nvSpPr>
          <p:cNvPr id="55" name="Diagrama de flux: procés 54"/>
          <p:cNvSpPr/>
          <p:nvPr/>
        </p:nvSpPr>
        <p:spPr>
          <a:xfrm>
            <a:off x="2807920" y="4149136"/>
            <a:ext cx="1044000" cy="50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smtClean="0"/>
              <a:t>Bústia e-mail</a:t>
            </a:r>
            <a:endParaRPr lang="ca-ES" sz="1200" b="1" dirty="0"/>
          </a:p>
        </p:txBody>
      </p:sp>
      <p:grpSp>
        <p:nvGrpSpPr>
          <p:cNvPr id="56" name="Agrupa 55"/>
          <p:cNvGrpSpPr/>
          <p:nvPr/>
        </p:nvGrpSpPr>
        <p:grpSpPr>
          <a:xfrm>
            <a:off x="1943592" y="4138047"/>
            <a:ext cx="864328" cy="288032"/>
            <a:chOff x="1181614" y="2980731"/>
            <a:chExt cx="864328" cy="288032"/>
          </a:xfrm>
        </p:grpSpPr>
        <p:cxnSp>
          <p:nvCxnSpPr>
            <p:cNvPr id="57" name="Connector de fletxa recta 56"/>
            <p:cNvCxnSpPr>
              <a:stCxn id="30" idx="3"/>
              <a:endCxn id="55" idx="1"/>
            </p:cNvCxnSpPr>
            <p:nvPr/>
          </p:nvCxnSpPr>
          <p:spPr>
            <a:xfrm>
              <a:off x="1181614" y="3243820"/>
              <a:ext cx="864328"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62" name="QuadreDeText 61"/>
            <p:cNvSpPr txBox="1"/>
            <p:nvPr/>
          </p:nvSpPr>
          <p:spPr>
            <a:xfrm>
              <a:off x="1245796" y="2980731"/>
              <a:ext cx="284052" cy="276999"/>
            </a:xfrm>
            <a:prstGeom prst="rect">
              <a:avLst/>
            </a:prstGeom>
            <a:noFill/>
          </p:spPr>
          <p:txBody>
            <a:bodyPr wrap="none" rtlCol="0">
              <a:spAutoFit/>
            </a:bodyPr>
            <a:lstStyle/>
            <a:p>
              <a:r>
                <a:rPr lang="ca-ES" sz="1200" dirty="0" smtClean="0"/>
                <a:t>N</a:t>
              </a:r>
              <a:endParaRPr lang="ca-ES" sz="1200" dirty="0"/>
            </a:p>
          </p:txBody>
        </p:sp>
        <p:sp>
          <p:nvSpPr>
            <p:cNvPr id="63" name="QuadreDeText 62"/>
            <p:cNvSpPr txBox="1"/>
            <p:nvPr/>
          </p:nvSpPr>
          <p:spPr>
            <a:xfrm>
              <a:off x="1721790" y="2991764"/>
              <a:ext cx="263214" cy="276999"/>
            </a:xfrm>
            <a:prstGeom prst="rect">
              <a:avLst/>
            </a:prstGeom>
            <a:noFill/>
          </p:spPr>
          <p:txBody>
            <a:bodyPr wrap="none" rtlCol="0">
              <a:spAutoFit/>
            </a:bodyPr>
            <a:lstStyle/>
            <a:p>
              <a:r>
                <a:rPr lang="ca-ES" sz="1200" dirty="0" smtClean="0"/>
                <a:t>1</a:t>
              </a:r>
              <a:endParaRPr lang="ca-ES" sz="1200" dirty="0"/>
            </a:p>
          </p:txBody>
        </p:sp>
      </p:grpSp>
      <p:grpSp>
        <p:nvGrpSpPr>
          <p:cNvPr id="69" name="Agrupa 68"/>
          <p:cNvGrpSpPr/>
          <p:nvPr/>
        </p:nvGrpSpPr>
        <p:grpSpPr>
          <a:xfrm>
            <a:off x="5766375" y="2165013"/>
            <a:ext cx="623769" cy="882419"/>
            <a:chOff x="1920234" y="982524"/>
            <a:chExt cx="623769" cy="882419"/>
          </a:xfrm>
        </p:grpSpPr>
        <p:cxnSp>
          <p:nvCxnSpPr>
            <p:cNvPr id="70" name="Connector de fletxa recta 69"/>
            <p:cNvCxnSpPr>
              <a:endCxn id="54" idx="2"/>
            </p:cNvCxnSpPr>
            <p:nvPr/>
          </p:nvCxnSpPr>
          <p:spPr>
            <a:xfrm flipV="1">
              <a:off x="2157812" y="982524"/>
              <a:ext cx="386191" cy="88241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75" name="QuadreDeText 74"/>
            <p:cNvSpPr txBox="1"/>
            <p:nvPr/>
          </p:nvSpPr>
          <p:spPr>
            <a:xfrm>
              <a:off x="1920234" y="1562463"/>
              <a:ext cx="284052" cy="276999"/>
            </a:xfrm>
            <a:prstGeom prst="rect">
              <a:avLst/>
            </a:prstGeom>
            <a:noFill/>
          </p:spPr>
          <p:txBody>
            <a:bodyPr wrap="none" rtlCol="0">
              <a:spAutoFit/>
            </a:bodyPr>
            <a:lstStyle/>
            <a:p>
              <a:r>
                <a:rPr lang="ca-ES" sz="1200" dirty="0" smtClean="0"/>
                <a:t>N</a:t>
              </a:r>
              <a:endParaRPr lang="ca-ES" sz="1200" dirty="0"/>
            </a:p>
          </p:txBody>
        </p:sp>
        <p:sp>
          <p:nvSpPr>
            <p:cNvPr id="76" name="QuadreDeText 75"/>
            <p:cNvSpPr txBox="1"/>
            <p:nvPr/>
          </p:nvSpPr>
          <p:spPr>
            <a:xfrm>
              <a:off x="2204286" y="992344"/>
              <a:ext cx="263214" cy="276999"/>
            </a:xfrm>
            <a:prstGeom prst="rect">
              <a:avLst/>
            </a:prstGeom>
            <a:noFill/>
          </p:spPr>
          <p:txBody>
            <a:bodyPr wrap="none" rtlCol="0">
              <a:spAutoFit/>
            </a:bodyPr>
            <a:lstStyle/>
            <a:p>
              <a:r>
                <a:rPr lang="ca-ES" sz="1200" dirty="0" smtClean="0"/>
                <a:t>1</a:t>
              </a:r>
              <a:endParaRPr lang="ca-ES" sz="1200" dirty="0"/>
            </a:p>
          </p:txBody>
        </p:sp>
      </p:grpSp>
      <p:grpSp>
        <p:nvGrpSpPr>
          <p:cNvPr id="20" name="Agrupa 19"/>
          <p:cNvGrpSpPr/>
          <p:nvPr/>
        </p:nvGrpSpPr>
        <p:grpSpPr>
          <a:xfrm>
            <a:off x="6221063" y="3299432"/>
            <a:ext cx="528494" cy="2541809"/>
            <a:chOff x="6221063" y="3299432"/>
            <a:chExt cx="528494" cy="2541809"/>
          </a:xfrm>
        </p:grpSpPr>
        <p:grpSp>
          <p:nvGrpSpPr>
            <p:cNvPr id="107" name="Agrupa 106"/>
            <p:cNvGrpSpPr/>
            <p:nvPr/>
          </p:nvGrpSpPr>
          <p:grpSpPr>
            <a:xfrm>
              <a:off x="6221063" y="3299432"/>
              <a:ext cx="528494" cy="2541809"/>
              <a:chOff x="6221063" y="3299432"/>
              <a:chExt cx="528494" cy="2541809"/>
            </a:xfrm>
          </p:grpSpPr>
          <p:cxnSp>
            <p:nvCxnSpPr>
              <p:cNvPr id="100" name="Connector angular 99"/>
              <p:cNvCxnSpPr>
                <a:stCxn id="34" idx="3"/>
                <a:endCxn id="31" idx="3"/>
              </p:cNvCxnSpPr>
              <p:nvPr/>
            </p:nvCxnSpPr>
            <p:spPr>
              <a:xfrm flipH="1" flipV="1">
                <a:off x="6221063" y="3299432"/>
                <a:ext cx="7121" cy="2541809"/>
              </a:xfrm>
              <a:prstGeom prst="bentConnector3">
                <a:avLst>
                  <a:gd name="adj1" fmla="val -3210223"/>
                </a:avLst>
              </a:prstGeom>
              <a:ln>
                <a:headEnd type="none"/>
                <a:tailEnd type="arrow"/>
              </a:ln>
            </p:spPr>
            <p:style>
              <a:lnRef idx="2">
                <a:schemeClr val="accent1"/>
              </a:lnRef>
              <a:fillRef idx="0">
                <a:schemeClr val="accent1"/>
              </a:fillRef>
              <a:effectRef idx="1">
                <a:schemeClr val="accent1"/>
              </a:effectRef>
              <a:fontRef idx="minor">
                <a:schemeClr val="tx1"/>
              </a:fontRef>
            </p:style>
          </p:cxnSp>
          <p:sp>
            <p:nvSpPr>
              <p:cNvPr id="102" name="QuadreDeText 101"/>
              <p:cNvSpPr txBox="1"/>
              <p:nvPr/>
            </p:nvSpPr>
            <p:spPr>
              <a:xfrm>
                <a:off x="6486343" y="3311183"/>
                <a:ext cx="263214" cy="276999"/>
              </a:xfrm>
              <a:prstGeom prst="rect">
                <a:avLst/>
              </a:prstGeom>
              <a:noFill/>
            </p:spPr>
            <p:txBody>
              <a:bodyPr wrap="none" rtlCol="0">
                <a:spAutoFit/>
              </a:bodyPr>
              <a:lstStyle/>
              <a:p>
                <a:r>
                  <a:rPr lang="ca-ES" sz="1200" dirty="0" smtClean="0"/>
                  <a:t>1</a:t>
                </a:r>
                <a:endParaRPr lang="ca-ES" sz="1200" dirty="0"/>
              </a:p>
            </p:txBody>
          </p:sp>
        </p:grpSp>
        <p:sp>
          <p:nvSpPr>
            <p:cNvPr id="77" name="QuadreDeText 76"/>
            <p:cNvSpPr txBox="1"/>
            <p:nvPr/>
          </p:nvSpPr>
          <p:spPr>
            <a:xfrm>
              <a:off x="6442218" y="5515378"/>
              <a:ext cx="284052" cy="276999"/>
            </a:xfrm>
            <a:prstGeom prst="rect">
              <a:avLst/>
            </a:prstGeom>
            <a:noFill/>
          </p:spPr>
          <p:txBody>
            <a:bodyPr wrap="none" rtlCol="0">
              <a:spAutoFit/>
            </a:bodyPr>
            <a:lstStyle/>
            <a:p>
              <a:r>
                <a:rPr lang="ca-ES" sz="1200" dirty="0" smtClean="0"/>
                <a:t>N</a:t>
              </a:r>
              <a:endParaRPr lang="ca-ES" sz="1200" dirty="0"/>
            </a:p>
          </p:txBody>
        </p:sp>
      </p:grpSp>
      <p:sp>
        <p:nvSpPr>
          <p:cNvPr id="68" name="Diagrama de flux: procés 30"/>
          <p:cNvSpPr/>
          <p:nvPr/>
        </p:nvSpPr>
        <p:spPr>
          <a:xfrm>
            <a:off x="2807804" y="5019828"/>
            <a:ext cx="1064838" cy="50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smtClean="0"/>
              <a:t>Tasca </a:t>
            </a:r>
            <a:r>
              <a:rPr lang="ca-ES" sz="1400" b="1" dirty="0" smtClean="0"/>
              <a:t>*</a:t>
            </a:r>
            <a:endParaRPr lang="ca-ES" sz="1200" b="1" dirty="0"/>
          </a:p>
        </p:txBody>
      </p:sp>
      <p:grpSp>
        <p:nvGrpSpPr>
          <p:cNvPr id="87" name="Agrupa 55"/>
          <p:cNvGrpSpPr/>
          <p:nvPr/>
        </p:nvGrpSpPr>
        <p:grpSpPr>
          <a:xfrm>
            <a:off x="2079912" y="3026443"/>
            <a:ext cx="732521" cy="362811"/>
            <a:chOff x="1181614" y="2980731"/>
            <a:chExt cx="864328" cy="288032"/>
          </a:xfrm>
        </p:grpSpPr>
        <p:cxnSp>
          <p:nvCxnSpPr>
            <p:cNvPr id="89" name="Connector de fletxa recta 56"/>
            <p:cNvCxnSpPr/>
            <p:nvPr/>
          </p:nvCxnSpPr>
          <p:spPr>
            <a:xfrm>
              <a:off x="1181614" y="3243820"/>
              <a:ext cx="864328"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97" name="QuadreDeText 61"/>
            <p:cNvSpPr txBox="1"/>
            <p:nvPr/>
          </p:nvSpPr>
          <p:spPr>
            <a:xfrm>
              <a:off x="1245796" y="2980731"/>
              <a:ext cx="284052" cy="276999"/>
            </a:xfrm>
            <a:prstGeom prst="rect">
              <a:avLst/>
            </a:prstGeom>
            <a:noFill/>
          </p:spPr>
          <p:txBody>
            <a:bodyPr wrap="none" rtlCol="0">
              <a:spAutoFit/>
            </a:bodyPr>
            <a:lstStyle/>
            <a:p>
              <a:r>
                <a:rPr lang="ca-ES" sz="1200" dirty="0" smtClean="0"/>
                <a:t>N</a:t>
              </a:r>
              <a:endParaRPr lang="ca-ES" sz="1200" dirty="0"/>
            </a:p>
          </p:txBody>
        </p:sp>
        <p:sp>
          <p:nvSpPr>
            <p:cNvPr id="98" name="QuadreDeText 62"/>
            <p:cNvSpPr txBox="1"/>
            <p:nvPr/>
          </p:nvSpPr>
          <p:spPr>
            <a:xfrm>
              <a:off x="1721790" y="2991764"/>
              <a:ext cx="263214" cy="276999"/>
            </a:xfrm>
            <a:prstGeom prst="rect">
              <a:avLst/>
            </a:prstGeom>
            <a:noFill/>
          </p:spPr>
          <p:txBody>
            <a:bodyPr wrap="none" rtlCol="0">
              <a:spAutoFit/>
            </a:bodyPr>
            <a:lstStyle/>
            <a:p>
              <a:r>
                <a:rPr lang="ca-ES" sz="1200" dirty="0" smtClean="0"/>
                <a:t>1</a:t>
              </a:r>
              <a:endParaRPr lang="ca-ES" sz="1200" dirty="0"/>
            </a:p>
          </p:txBody>
        </p:sp>
      </p:grpSp>
      <p:grpSp>
        <p:nvGrpSpPr>
          <p:cNvPr id="99" name="Agrupa 70"/>
          <p:cNvGrpSpPr/>
          <p:nvPr/>
        </p:nvGrpSpPr>
        <p:grpSpPr>
          <a:xfrm>
            <a:off x="3865747" y="3524335"/>
            <a:ext cx="1623327" cy="1495493"/>
            <a:chOff x="1211936" y="2338930"/>
            <a:chExt cx="3219583" cy="904890"/>
          </a:xfrm>
        </p:grpSpPr>
        <p:cxnSp>
          <p:nvCxnSpPr>
            <p:cNvPr id="101" name="Connector de fletxa recta 71"/>
            <p:cNvCxnSpPr/>
            <p:nvPr/>
          </p:nvCxnSpPr>
          <p:spPr>
            <a:xfrm flipV="1">
              <a:off x="1231593" y="2357047"/>
              <a:ext cx="3199926" cy="88677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03" name="QuadreDeText 72"/>
            <p:cNvSpPr txBox="1"/>
            <p:nvPr/>
          </p:nvSpPr>
          <p:spPr>
            <a:xfrm>
              <a:off x="1211936" y="2994996"/>
              <a:ext cx="361859" cy="153965"/>
            </a:xfrm>
            <a:prstGeom prst="rect">
              <a:avLst/>
            </a:prstGeom>
            <a:noFill/>
          </p:spPr>
          <p:txBody>
            <a:bodyPr wrap="square" rtlCol="0">
              <a:spAutoFit/>
            </a:bodyPr>
            <a:lstStyle/>
            <a:p>
              <a:r>
                <a:rPr lang="ca-ES" sz="1200" dirty="0" smtClean="0"/>
                <a:t>N</a:t>
              </a:r>
              <a:endParaRPr lang="ca-ES" sz="1200" dirty="0"/>
            </a:p>
          </p:txBody>
        </p:sp>
        <p:sp>
          <p:nvSpPr>
            <p:cNvPr id="104" name="QuadreDeText 73"/>
            <p:cNvSpPr txBox="1"/>
            <p:nvPr/>
          </p:nvSpPr>
          <p:spPr>
            <a:xfrm>
              <a:off x="3802850" y="2338930"/>
              <a:ext cx="96501" cy="153965"/>
            </a:xfrm>
            <a:prstGeom prst="rect">
              <a:avLst/>
            </a:prstGeom>
            <a:noFill/>
          </p:spPr>
          <p:txBody>
            <a:bodyPr wrap="square" rtlCol="0">
              <a:spAutoFit/>
            </a:bodyPr>
            <a:lstStyle/>
            <a:p>
              <a:r>
                <a:rPr lang="ca-ES" sz="1200" dirty="0" smtClean="0"/>
                <a:t>1</a:t>
              </a:r>
              <a:endParaRPr lang="ca-ES" sz="1200" dirty="0"/>
            </a:p>
          </p:txBody>
        </p:sp>
      </p:grpSp>
      <p:grpSp>
        <p:nvGrpSpPr>
          <p:cNvPr id="13" name="Grupo 12"/>
          <p:cNvGrpSpPr/>
          <p:nvPr/>
        </p:nvGrpSpPr>
        <p:grpSpPr>
          <a:xfrm>
            <a:off x="1079669" y="5085185"/>
            <a:ext cx="1728135" cy="489911"/>
            <a:chOff x="1079669" y="5085185"/>
            <a:chExt cx="1728135" cy="489911"/>
          </a:xfrm>
        </p:grpSpPr>
        <p:cxnSp>
          <p:nvCxnSpPr>
            <p:cNvPr id="10" name="Conector angular 9"/>
            <p:cNvCxnSpPr/>
            <p:nvPr/>
          </p:nvCxnSpPr>
          <p:spPr>
            <a:xfrm rot="16200000" flipH="1">
              <a:off x="2027831" y="4491855"/>
              <a:ext cx="186644" cy="1373303"/>
            </a:xfrm>
            <a:prstGeom prst="bentConnector2">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1" name="CuadroTexto 10"/>
            <p:cNvSpPr txBox="1"/>
            <p:nvPr/>
          </p:nvSpPr>
          <p:spPr>
            <a:xfrm>
              <a:off x="1079669" y="5150540"/>
              <a:ext cx="492555" cy="276999"/>
            </a:xfrm>
            <a:prstGeom prst="rect">
              <a:avLst/>
            </a:prstGeom>
            <a:noFill/>
          </p:spPr>
          <p:txBody>
            <a:bodyPr wrap="square" rtlCol="0">
              <a:spAutoFit/>
            </a:bodyPr>
            <a:lstStyle/>
            <a:p>
              <a:r>
                <a:rPr lang="ca-ES" sz="1200" dirty="0" smtClean="0"/>
                <a:t>0,1</a:t>
              </a:r>
              <a:endParaRPr lang="ca-ES" sz="1200" dirty="0"/>
            </a:p>
          </p:txBody>
        </p:sp>
        <p:sp>
          <p:nvSpPr>
            <p:cNvPr id="12" name="CuadroTexto 11"/>
            <p:cNvSpPr txBox="1"/>
            <p:nvPr/>
          </p:nvSpPr>
          <p:spPr>
            <a:xfrm>
              <a:off x="2484263" y="5298097"/>
              <a:ext cx="214986" cy="276999"/>
            </a:xfrm>
            <a:prstGeom prst="rect">
              <a:avLst/>
            </a:prstGeom>
            <a:noFill/>
          </p:spPr>
          <p:txBody>
            <a:bodyPr wrap="square" rtlCol="0">
              <a:spAutoFit/>
            </a:bodyPr>
            <a:lstStyle/>
            <a:p>
              <a:r>
                <a:rPr lang="ca-ES" sz="1200" dirty="0" smtClean="0"/>
                <a:t>N</a:t>
              </a:r>
              <a:endParaRPr lang="ca-ES" sz="1200" dirty="0"/>
            </a:p>
          </p:txBody>
        </p:sp>
      </p:grpSp>
    </p:spTree>
    <p:extLst>
      <p:ext uri="{BB962C8B-B14F-4D97-AF65-F5344CB8AC3E}">
        <p14:creationId xmlns:p14="http://schemas.microsoft.com/office/powerpoint/2010/main" val="3880651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395536" y="1916832"/>
            <a:ext cx="8229600" cy="1143000"/>
          </a:xfrm>
        </p:spPr>
        <p:txBody>
          <a:bodyPr vert="horz" lIns="91440" tIns="45720" rIns="91440" bIns="45720" rtlCol="0" anchor="ctr">
            <a:normAutofit fontScale="90000"/>
          </a:bodyPr>
          <a:lstStyle/>
          <a:p>
            <a:r>
              <a:rPr lang="es-ES" dirty="0" err="1">
                <a:solidFill>
                  <a:schemeClr val="accent1">
                    <a:lumMod val="75000"/>
                  </a:schemeClr>
                </a:solidFill>
              </a:rPr>
              <a:t>Exemples</a:t>
            </a:r>
            <a:r>
              <a:rPr lang="es-ES" dirty="0">
                <a:solidFill>
                  <a:schemeClr val="accent1">
                    <a:lumMod val="75000"/>
                  </a:schemeClr>
                </a:solidFill>
              </a:rPr>
              <a:t> de </a:t>
            </a:r>
            <a:r>
              <a:rPr lang="es-ES" dirty="0" err="1">
                <a:solidFill>
                  <a:schemeClr val="accent1">
                    <a:lumMod val="75000"/>
                  </a:schemeClr>
                </a:solidFill>
              </a:rPr>
              <a:t>configuracions</a:t>
            </a:r>
            <a:r>
              <a:rPr lang="es-ES" dirty="0">
                <a:solidFill>
                  <a:schemeClr val="accent1">
                    <a:lumMod val="75000"/>
                  </a:schemeClr>
                </a:solidFill>
              </a:rPr>
              <a:t> ja en </a:t>
            </a:r>
            <a:r>
              <a:rPr lang="es-ES" dirty="0" err="1">
                <a:solidFill>
                  <a:schemeClr val="accent1">
                    <a:lumMod val="75000"/>
                  </a:schemeClr>
                </a:solidFill>
              </a:rPr>
              <a:t>funcionament</a:t>
            </a:r>
            <a:endParaRPr lang="ca-ES" dirty="0">
              <a:solidFill>
                <a:schemeClr val="accent1">
                  <a:lumMod val="75000"/>
                </a:schemeClr>
              </a:solidFill>
            </a:endParaRPr>
          </a:p>
        </p:txBody>
      </p:sp>
    </p:spTree>
    <p:extLst>
      <p:ext uri="{BB962C8B-B14F-4D97-AF65-F5344CB8AC3E}">
        <p14:creationId xmlns:p14="http://schemas.microsoft.com/office/powerpoint/2010/main" val="33772917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91440" tIns="45720" rIns="91440" bIns="45720" rtlCol="0" anchor="ctr">
            <a:normAutofit fontScale="90000"/>
          </a:bodyPr>
          <a:lstStyle/>
          <a:p>
            <a:r>
              <a:rPr lang="ca-ES" dirty="0">
                <a:solidFill>
                  <a:schemeClr val="accent1">
                    <a:lumMod val="75000"/>
                  </a:schemeClr>
                </a:solidFill>
              </a:rPr>
              <a:t>Configuració de la instància de Terrassa</a:t>
            </a:r>
          </a:p>
        </p:txBody>
      </p:sp>
      <p:sp>
        <p:nvSpPr>
          <p:cNvPr id="3" name="2 Marcador de contenido"/>
          <p:cNvSpPr>
            <a:spLocks noGrp="1"/>
          </p:cNvSpPr>
          <p:nvPr>
            <p:ph idx="1"/>
          </p:nvPr>
        </p:nvSpPr>
        <p:spPr>
          <a:xfrm>
            <a:off x="457200" y="1855365"/>
            <a:ext cx="8229600" cy="4525963"/>
          </a:xfrm>
        </p:spPr>
        <p:txBody>
          <a:bodyPr>
            <a:normAutofit fontScale="70000" lnSpcReduction="20000"/>
          </a:bodyPr>
          <a:lstStyle/>
          <a:p>
            <a:r>
              <a:rPr lang="ca-ES" dirty="0" smtClean="0"/>
              <a:t>Tiquets per a la Gestió Acadèmica.</a:t>
            </a:r>
          </a:p>
          <a:p>
            <a:r>
              <a:rPr lang="ca-ES" dirty="0" smtClean="0"/>
              <a:t>Previsió de 10.000 actuacions/any.</a:t>
            </a:r>
          </a:p>
          <a:p>
            <a:r>
              <a:rPr lang="ca-ES" dirty="0" smtClean="0"/>
              <a:t>Entrada de tiquets:</a:t>
            </a:r>
          </a:p>
          <a:p>
            <a:pPr lvl="1"/>
            <a:r>
              <a:rPr lang="ca-ES" dirty="0" smtClean="0"/>
              <a:t>Via </a:t>
            </a:r>
            <a:r>
              <a:rPr lang="ca-ES" dirty="0" err="1" smtClean="0"/>
              <a:t>email</a:t>
            </a:r>
            <a:r>
              <a:rPr lang="ca-ES" dirty="0" smtClean="0"/>
              <a:t>.</a:t>
            </a:r>
          </a:p>
          <a:p>
            <a:pPr lvl="1"/>
            <a:r>
              <a:rPr lang="ca-ES" dirty="0" smtClean="0"/>
              <a:t>Via portal de l’usuari.</a:t>
            </a:r>
          </a:p>
          <a:p>
            <a:r>
              <a:rPr lang="ca-ES" dirty="0" smtClean="0"/>
              <a:t>Han creat diferents equips.</a:t>
            </a:r>
          </a:p>
          <a:p>
            <a:r>
              <a:rPr lang="ca-ES" dirty="0" smtClean="0"/>
              <a:t>1 </a:t>
            </a:r>
            <a:r>
              <a:rPr lang="ca-ES" dirty="0" err="1" smtClean="0"/>
              <a:t>Help</a:t>
            </a:r>
            <a:r>
              <a:rPr lang="ca-ES" dirty="0" smtClean="0"/>
              <a:t> </a:t>
            </a:r>
            <a:r>
              <a:rPr lang="ca-ES" dirty="0" err="1" smtClean="0"/>
              <a:t>Topic</a:t>
            </a:r>
            <a:r>
              <a:rPr lang="ca-ES" dirty="0" smtClean="0"/>
              <a:t> per escola.</a:t>
            </a:r>
          </a:p>
          <a:p>
            <a:r>
              <a:rPr lang="ca-ES" dirty="0" smtClean="0"/>
              <a:t>1 Departament per escola.</a:t>
            </a:r>
          </a:p>
          <a:p>
            <a:r>
              <a:rPr lang="ca-ES" dirty="0" smtClean="0"/>
              <a:t>Emulació de “Dispatcher” amb un equip de persones que fan l’assignació de tiquets a altres equips o persones.</a:t>
            </a:r>
          </a:p>
          <a:p>
            <a:r>
              <a:rPr lang="ca-ES" dirty="0" smtClean="0"/>
              <a:t>Formulari del portal de l’usuari només amb els camps obligatoris (no hi ha formularis personalitzats).</a:t>
            </a:r>
          </a:p>
          <a:p>
            <a:r>
              <a:rPr lang="ca-ES" dirty="0" smtClean="0"/>
              <a:t>Un usuari concret per poder veure els tiquets tancats.</a:t>
            </a:r>
          </a:p>
          <a:p>
            <a:pPr lvl="2"/>
            <a:endParaRPr lang="ca-ES" dirty="0" smtClean="0"/>
          </a:p>
        </p:txBody>
      </p:sp>
    </p:spTree>
    <p:extLst>
      <p:ext uri="{BB962C8B-B14F-4D97-AF65-F5344CB8AC3E}">
        <p14:creationId xmlns:p14="http://schemas.microsoft.com/office/powerpoint/2010/main" val="12384913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91440" tIns="45720" rIns="91440" bIns="45720" rtlCol="0" anchor="ctr">
            <a:noAutofit/>
          </a:bodyPr>
          <a:lstStyle/>
          <a:p>
            <a:r>
              <a:rPr lang="ca-ES" sz="3600" dirty="0">
                <a:solidFill>
                  <a:schemeClr val="accent1">
                    <a:lumMod val="75000"/>
                  </a:schemeClr>
                </a:solidFill>
              </a:rPr>
              <a:t>Configuració de la instància del </a:t>
            </a:r>
            <a:br>
              <a:rPr lang="ca-ES" sz="3600" dirty="0">
                <a:solidFill>
                  <a:schemeClr val="accent1">
                    <a:lumMod val="75000"/>
                  </a:schemeClr>
                </a:solidFill>
              </a:rPr>
            </a:br>
            <a:r>
              <a:rPr lang="ca-ES" sz="3600" dirty="0">
                <a:solidFill>
                  <a:schemeClr val="accent1">
                    <a:lumMod val="75000"/>
                  </a:schemeClr>
                </a:solidFill>
              </a:rPr>
              <a:t>GRI - Gabinet de Relacions Internacionals</a:t>
            </a:r>
          </a:p>
        </p:txBody>
      </p:sp>
      <p:sp>
        <p:nvSpPr>
          <p:cNvPr id="3" name="2 Marcador de contenido"/>
          <p:cNvSpPr>
            <a:spLocks noGrp="1"/>
          </p:cNvSpPr>
          <p:nvPr>
            <p:ph idx="1"/>
          </p:nvPr>
        </p:nvSpPr>
        <p:spPr>
          <a:xfrm>
            <a:off x="457200" y="1844824"/>
            <a:ext cx="8229600" cy="4525963"/>
          </a:xfrm>
        </p:spPr>
        <p:txBody>
          <a:bodyPr>
            <a:normAutofit fontScale="55000" lnSpcReduction="20000"/>
          </a:bodyPr>
          <a:lstStyle/>
          <a:p>
            <a:r>
              <a:rPr lang="ca-ES" dirty="0" smtClean="0"/>
              <a:t>Usuaris del servei que són externs a la UPC i solen enviar un e-mail o trucar per telèfon.</a:t>
            </a:r>
          </a:p>
          <a:p>
            <a:r>
              <a:rPr lang="ca-ES" dirty="0" smtClean="0"/>
              <a:t>Tiquets per la gestió de les actuacions d’una part de la unitat.</a:t>
            </a:r>
          </a:p>
          <a:p>
            <a:r>
              <a:rPr lang="ca-ES" dirty="0" smtClean="0"/>
              <a:t>Tiquets per gestionar les tasques que es demanen als becaris.</a:t>
            </a:r>
          </a:p>
          <a:p>
            <a:r>
              <a:rPr lang="ca-ES" dirty="0" smtClean="0"/>
              <a:t>Entrada de tiquets:</a:t>
            </a:r>
          </a:p>
          <a:p>
            <a:pPr lvl="1"/>
            <a:r>
              <a:rPr lang="ca-ES" dirty="0" smtClean="0"/>
              <a:t>Via </a:t>
            </a:r>
            <a:r>
              <a:rPr lang="ca-ES" dirty="0" err="1" smtClean="0"/>
              <a:t>email</a:t>
            </a:r>
            <a:r>
              <a:rPr lang="ca-ES" dirty="0" smtClean="0"/>
              <a:t> per al les consultes dels usuaris del servei.</a:t>
            </a:r>
          </a:p>
          <a:p>
            <a:pPr lvl="1"/>
            <a:r>
              <a:rPr lang="ca-ES" dirty="0" smtClean="0"/>
              <a:t>Creació directa al portal del gestor per a les tasques que es demanen als becaris.</a:t>
            </a:r>
          </a:p>
          <a:p>
            <a:r>
              <a:rPr lang="ca-ES" dirty="0" smtClean="0"/>
              <a:t>Diferents departaments (7).</a:t>
            </a:r>
          </a:p>
          <a:p>
            <a:r>
              <a:rPr lang="ca-ES" dirty="0" smtClean="0"/>
              <a:t>Diferents equips (7).</a:t>
            </a:r>
          </a:p>
          <a:p>
            <a:r>
              <a:rPr lang="ca-ES" dirty="0" smtClean="0"/>
              <a:t>36 </a:t>
            </a:r>
            <a:r>
              <a:rPr lang="ca-ES" dirty="0" err="1" smtClean="0"/>
              <a:t>Help</a:t>
            </a:r>
            <a:r>
              <a:rPr lang="ca-ES" dirty="0" smtClean="0"/>
              <a:t> </a:t>
            </a:r>
            <a:r>
              <a:rPr lang="ca-ES" dirty="0" err="1" smtClean="0"/>
              <a:t>Topics</a:t>
            </a:r>
            <a:r>
              <a:rPr lang="ca-ES" dirty="0" smtClean="0"/>
              <a:t>:</a:t>
            </a:r>
          </a:p>
          <a:p>
            <a:pPr lvl="1"/>
            <a:r>
              <a:rPr lang="ca-ES" dirty="0" smtClean="0"/>
              <a:t>20 </a:t>
            </a:r>
            <a:r>
              <a:rPr lang="ca-ES" dirty="0" err="1" smtClean="0"/>
              <a:t>help</a:t>
            </a:r>
            <a:r>
              <a:rPr lang="ca-ES" dirty="0" smtClean="0"/>
              <a:t> </a:t>
            </a:r>
            <a:r>
              <a:rPr lang="ca-ES" dirty="0" err="1" smtClean="0"/>
              <a:t>topics</a:t>
            </a:r>
            <a:r>
              <a:rPr lang="ca-ES" dirty="0" smtClean="0"/>
              <a:t> públics (poca incidència degut a que no s’utilitza el portal de l’usuari).</a:t>
            </a:r>
          </a:p>
          <a:p>
            <a:pPr lvl="1"/>
            <a:r>
              <a:rPr lang="ca-ES" dirty="0" smtClean="0"/>
              <a:t>16 </a:t>
            </a:r>
            <a:r>
              <a:rPr lang="ca-ES" dirty="0" err="1" smtClean="0"/>
              <a:t>help</a:t>
            </a:r>
            <a:r>
              <a:rPr lang="ca-ES" dirty="0" smtClean="0"/>
              <a:t> </a:t>
            </a:r>
            <a:r>
              <a:rPr lang="ca-ES" dirty="0" err="1" smtClean="0"/>
              <a:t>topics</a:t>
            </a:r>
            <a:r>
              <a:rPr lang="ca-ES" dirty="0" smtClean="0"/>
              <a:t> privats.</a:t>
            </a:r>
          </a:p>
          <a:p>
            <a:r>
              <a:rPr lang="ca-ES" dirty="0" smtClean="0"/>
              <a:t>2 grups de permisos: operadors (només resolen), gestors de l’eina.</a:t>
            </a:r>
          </a:p>
          <a:p>
            <a:r>
              <a:rPr lang="ca-ES" dirty="0" smtClean="0"/>
              <a:t>Emulació de “Dispatcher” amb una/dues persones que fan l’assignació de tiquets a altres equips o persones.</a:t>
            </a:r>
          </a:p>
          <a:p>
            <a:r>
              <a:rPr lang="ca-ES" dirty="0" smtClean="0"/>
              <a:t>Inicialment 1 adreça de </a:t>
            </a:r>
            <a:r>
              <a:rPr lang="ca-ES" dirty="0" err="1" smtClean="0"/>
              <a:t>email</a:t>
            </a:r>
            <a:r>
              <a:rPr lang="ca-ES" dirty="0" smtClean="0"/>
              <a:t> que va creant tiquets al sistema.</a:t>
            </a:r>
          </a:p>
        </p:txBody>
      </p:sp>
    </p:spTree>
    <p:extLst>
      <p:ext uri="{BB962C8B-B14F-4D97-AF65-F5344CB8AC3E}">
        <p14:creationId xmlns:p14="http://schemas.microsoft.com/office/powerpoint/2010/main" val="5682628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29600" cy="868958"/>
          </a:xfrm>
        </p:spPr>
        <p:txBody>
          <a:bodyPr vert="horz" lIns="91440" tIns="45720" rIns="91440" bIns="45720" rtlCol="0" anchor="ctr">
            <a:noAutofit/>
          </a:bodyPr>
          <a:lstStyle/>
          <a:p>
            <a:r>
              <a:rPr lang="ca-ES" sz="3600" dirty="0">
                <a:solidFill>
                  <a:schemeClr val="accent1">
                    <a:lumMod val="75000"/>
                  </a:schemeClr>
                </a:solidFill>
              </a:rPr>
              <a:t>Configuració de la instància del SIAE (servei d’atenció a l’estudiant) del ETSEIB</a:t>
            </a:r>
          </a:p>
        </p:txBody>
      </p:sp>
      <p:sp>
        <p:nvSpPr>
          <p:cNvPr id="3" name="2 Marcador de contenido"/>
          <p:cNvSpPr>
            <a:spLocks noGrp="1"/>
          </p:cNvSpPr>
          <p:nvPr>
            <p:ph idx="1"/>
          </p:nvPr>
        </p:nvSpPr>
        <p:spPr>
          <a:xfrm>
            <a:off x="457200" y="1916832"/>
            <a:ext cx="8229600" cy="5069160"/>
          </a:xfrm>
        </p:spPr>
        <p:txBody>
          <a:bodyPr>
            <a:noAutofit/>
          </a:bodyPr>
          <a:lstStyle/>
          <a:p>
            <a:r>
              <a:rPr lang="ca-ES" sz="1800" dirty="0" smtClean="0"/>
              <a:t>En explotació des de Juliol de 2016.</a:t>
            </a:r>
          </a:p>
          <a:p>
            <a:r>
              <a:rPr lang="ca-ES" sz="1800" dirty="0" smtClean="0"/>
              <a:t>Ja han fet tres Fases de refinació de la configuració.</a:t>
            </a:r>
          </a:p>
          <a:p>
            <a:r>
              <a:rPr lang="ca-ES" sz="1800" dirty="0" smtClean="0"/>
              <a:t>Totes les sol·licituds de servei (o tiquets) entren per el portal de l’usuari. </a:t>
            </a:r>
          </a:p>
          <a:p>
            <a:r>
              <a:rPr lang="ca-ES" sz="1800" dirty="0" smtClean="0"/>
              <a:t>Quan es rep una sol·licitud de servei via correu, el reenvien a una adreça especial que crea tiquet automàticament.</a:t>
            </a:r>
          </a:p>
          <a:p>
            <a:r>
              <a:rPr lang="ca-ES" sz="1800" dirty="0" smtClean="0"/>
              <a:t>Octubre de 2017:</a:t>
            </a:r>
          </a:p>
          <a:p>
            <a:pPr lvl="1"/>
            <a:r>
              <a:rPr lang="ca-ES" sz="1400" dirty="0" smtClean="0"/>
              <a:t>1144 tiquets</a:t>
            </a:r>
          </a:p>
          <a:p>
            <a:pPr lvl="1"/>
            <a:r>
              <a:rPr lang="ca-ES" sz="1400" dirty="0" smtClean="0"/>
              <a:t>1 departament</a:t>
            </a:r>
          </a:p>
          <a:p>
            <a:pPr lvl="1"/>
            <a:r>
              <a:rPr lang="ca-ES" sz="1400" dirty="0" smtClean="0"/>
              <a:t>8 </a:t>
            </a:r>
            <a:r>
              <a:rPr lang="ca-ES" sz="1400" dirty="0" err="1" smtClean="0"/>
              <a:t>help</a:t>
            </a:r>
            <a:r>
              <a:rPr lang="ca-ES" sz="1400" dirty="0" smtClean="0"/>
              <a:t> </a:t>
            </a:r>
            <a:r>
              <a:rPr lang="ca-ES" sz="1400" dirty="0" err="1" smtClean="0"/>
              <a:t>topics</a:t>
            </a:r>
            <a:r>
              <a:rPr lang="ca-ES" sz="1400" dirty="0" smtClean="0"/>
              <a:t> públics, 2 </a:t>
            </a:r>
            <a:r>
              <a:rPr lang="ca-ES" sz="1400" dirty="0" err="1" smtClean="0"/>
              <a:t>help</a:t>
            </a:r>
            <a:r>
              <a:rPr lang="ca-ES" sz="1400" dirty="0" smtClean="0"/>
              <a:t> </a:t>
            </a:r>
            <a:r>
              <a:rPr lang="ca-ES" sz="1400" dirty="0" err="1" smtClean="0"/>
              <a:t>topics</a:t>
            </a:r>
            <a:r>
              <a:rPr lang="ca-ES" sz="1400" dirty="0" smtClean="0"/>
              <a:t> privats</a:t>
            </a:r>
          </a:p>
          <a:p>
            <a:pPr lvl="1"/>
            <a:r>
              <a:rPr lang="ca-ES" sz="1400" dirty="0" smtClean="0"/>
              <a:t>47 filtres</a:t>
            </a:r>
          </a:p>
          <a:p>
            <a:pPr lvl="1"/>
            <a:r>
              <a:rPr lang="ca-ES" sz="1400" dirty="0" smtClean="0"/>
              <a:t>8 formularis customitzats</a:t>
            </a:r>
          </a:p>
          <a:p>
            <a:pPr lvl="1"/>
            <a:r>
              <a:rPr lang="ca-ES" sz="1400" dirty="0" smtClean="0"/>
              <a:t>23 respostes enllaunades</a:t>
            </a:r>
          </a:p>
          <a:p>
            <a:pPr lvl="1"/>
            <a:r>
              <a:rPr lang="ca-ES" sz="1400" dirty="0" smtClean="0"/>
              <a:t>12 equips</a:t>
            </a:r>
          </a:p>
          <a:p>
            <a:pPr lvl="1"/>
            <a:r>
              <a:rPr lang="ca-ES" sz="1400" dirty="0" smtClean="0"/>
              <a:t>23 agents</a:t>
            </a:r>
          </a:p>
          <a:p>
            <a:r>
              <a:rPr lang="ca-ES" sz="1800" dirty="0" smtClean="0"/>
              <a:t>A l’octubre de 2017 es va posar en marxa una nova instància per tota la UTG, amb 10 departaments.</a:t>
            </a:r>
            <a:endParaRPr lang="ca-ES" sz="1400" dirty="0" smtClean="0"/>
          </a:p>
        </p:txBody>
      </p:sp>
    </p:spTree>
    <p:extLst>
      <p:ext uri="{BB962C8B-B14F-4D97-AF65-F5344CB8AC3E}">
        <p14:creationId xmlns:p14="http://schemas.microsoft.com/office/powerpoint/2010/main" val="32620987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29600" cy="868958"/>
          </a:xfrm>
        </p:spPr>
        <p:txBody>
          <a:bodyPr vert="horz" lIns="91440" tIns="45720" rIns="91440" bIns="45720" rtlCol="0" anchor="ctr">
            <a:noAutofit/>
          </a:bodyPr>
          <a:lstStyle/>
          <a:p>
            <a:r>
              <a:rPr lang="ca-ES" sz="3600" dirty="0">
                <a:solidFill>
                  <a:schemeClr val="accent1">
                    <a:lumMod val="75000"/>
                  </a:schemeClr>
                </a:solidFill>
              </a:rPr>
              <a:t>Configuració de la instància del </a:t>
            </a:r>
            <a:r>
              <a:rPr lang="ca-ES" sz="3600" dirty="0" smtClean="0">
                <a:solidFill>
                  <a:schemeClr val="accent1">
                    <a:lumMod val="75000"/>
                  </a:schemeClr>
                </a:solidFill>
              </a:rPr>
              <a:t>SGA (Servei de Gestió </a:t>
            </a:r>
            <a:r>
              <a:rPr lang="ca-ES" sz="3600" dirty="0">
                <a:solidFill>
                  <a:schemeClr val="accent1">
                    <a:lumMod val="75000"/>
                  </a:schemeClr>
                </a:solidFill>
              </a:rPr>
              <a:t>A</a:t>
            </a:r>
            <a:r>
              <a:rPr lang="ca-ES" sz="3600" dirty="0" smtClean="0">
                <a:solidFill>
                  <a:schemeClr val="accent1">
                    <a:lumMod val="75000"/>
                  </a:schemeClr>
                </a:solidFill>
              </a:rPr>
              <a:t>cadèmica)</a:t>
            </a:r>
            <a:endParaRPr lang="ca-ES" sz="3600" dirty="0">
              <a:solidFill>
                <a:schemeClr val="accent1">
                  <a:lumMod val="75000"/>
                </a:schemeClr>
              </a:solidFill>
            </a:endParaRPr>
          </a:p>
        </p:txBody>
      </p:sp>
      <p:sp>
        <p:nvSpPr>
          <p:cNvPr id="3" name="2 Marcador de contenido"/>
          <p:cNvSpPr>
            <a:spLocks noGrp="1"/>
          </p:cNvSpPr>
          <p:nvPr>
            <p:ph idx="1"/>
          </p:nvPr>
        </p:nvSpPr>
        <p:spPr>
          <a:xfrm>
            <a:off x="457200" y="1916832"/>
            <a:ext cx="8229600" cy="5069160"/>
          </a:xfrm>
        </p:spPr>
        <p:txBody>
          <a:bodyPr>
            <a:noAutofit/>
          </a:bodyPr>
          <a:lstStyle/>
          <a:p>
            <a:r>
              <a:rPr lang="ca-ES" sz="1800" dirty="0" smtClean="0"/>
              <a:t>En explotació des de Setembre de 2017.</a:t>
            </a:r>
          </a:p>
          <a:p>
            <a:r>
              <a:rPr lang="ca-ES" sz="1800" dirty="0" smtClean="0"/>
              <a:t>Les sol·licituds de servei (o tiquets) entren per el portal de l’usuari i per sis bústies de correu diferents.</a:t>
            </a:r>
          </a:p>
          <a:p>
            <a:r>
              <a:rPr lang="ca-ES" sz="1800" dirty="0" smtClean="0"/>
              <a:t>Abril de 2018:</a:t>
            </a:r>
          </a:p>
          <a:p>
            <a:endParaRPr lang="ca-ES" sz="1800" dirty="0" smtClean="0"/>
          </a:p>
          <a:p>
            <a:pPr lvl="1"/>
            <a:r>
              <a:rPr lang="ca-ES" sz="1400" dirty="0" smtClean="0"/>
              <a:t>15.200 tiquets tancats</a:t>
            </a:r>
          </a:p>
          <a:p>
            <a:pPr lvl="1"/>
            <a:r>
              <a:rPr lang="ca-ES" sz="1400" dirty="0" smtClean="0"/>
              <a:t>420 tiquets gestionant-se </a:t>
            </a:r>
          </a:p>
          <a:p>
            <a:pPr lvl="1"/>
            <a:r>
              <a:rPr lang="ca-ES" sz="1400" dirty="0" smtClean="0"/>
              <a:t>12 departaments</a:t>
            </a:r>
          </a:p>
          <a:p>
            <a:pPr lvl="1"/>
            <a:r>
              <a:rPr lang="ca-ES" sz="1400" dirty="0" smtClean="0"/>
              <a:t>13 </a:t>
            </a:r>
            <a:r>
              <a:rPr lang="ca-ES" sz="1400" dirty="0" err="1" smtClean="0"/>
              <a:t>help</a:t>
            </a:r>
            <a:r>
              <a:rPr lang="ca-ES" sz="1400" dirty="0" smtClean="0"/>
              <a:t> </a:t>
            </a:r>
            <a:r>
              <a:rPr lang="ca-ES" sz="1400" dirty="0" err="1" smtClean="0"/>
              <a:t>topics</a:t>
            </a:r>
            <a:r>
              <a:rPr lang="ca-ES" sz="1400" dirty="0" smtClean="0"/>
              <a:t> públics, 6 </a:t>
            </a:r>
            <a:r>
              <a:rPr lang="ca-ES" sz="1400" dirty="0" err="1" smtClean="0"/>
              <a:t>help</a:t>
            </a:r>
            <a:r>
              <a:rPr lang="ca-ES" sz="1400" dirty="0" smtClean="0"/>
              <a:t> </a:t>
            </a:r>
            <a:r>
              <a:rPr lang="ca-ES" sz="1400" dirty="0" err="1" smtClean="0"/>
              <a:t>topics</a:t>
            </a:r>
            <a:r>
              <a:rPr lang="ca-ES" sz="1400" dirty="0" smtClean="0"/>
              <a:t> privats</a:t>
            </a:r>
          </a:p>
          <a:p>
            <a:pPr lvl="1"/>
            <a:r>
              <a:rPr lang="ca-ES" sz="1400" dirty="0" smtClean="0"/>
              <a:t>51 filtres</a:t>
            </a:r>
          </a:p>
          <a:p>
            <a:pPr lvl="1"/>
            <a:r>
              <a:rPr lang="ca-ES" sz="1400" dirty="0" smtClean="0"/>
              <a:t>11 formularis customitzats</a:t>
            </a:r>
          </a:p>
          <a:p>
            <a:pPr lvl="1"/>
            <a:r>
              <a:rPr lang="ca-ES" sz="1400" dirty="0" smtClean="0"/>
              <a:t>82 respostes enllaunades</a:t>
            </a:r>
          </a:p>
          <a:p>
            <a:pPr lvl="1"/>
            <a:r>
              <a:rPr lang="ca-ES" sz="1400" dirty="0" smtClean="0"/>
              <a:t>17 equips</a:t>
            </a:r>
          </a:p>
          <a:p>
            <a:pPr lvl="1"/>
            <a:r>
              <a:rPr lang="ca-ES" sz="1400" dirty="0" smtClean="0"/>
              <a:t>34 agents</a:t>
            </a:r>
          </a:p>
          <a:p>
            <a:pPr lvl="1"/>
            <a:r>
              <a:rPr lang="ca-ES" sz="1400" dirty="0" smtClean="0"/>
              <a:t>9 bústies actives</a:t>
            </a:r>
          </a:p>
        </p:txBody>
      </p:sp>
    </p:spTree>
    <p:extLst>
      <p:ext uri="{BB962C8B-B14F-4D97-AF65-F5344CB8AC3E}">
        <p14:creationId xmlns:p14="http://schemas.microsoft.com/office/powerpoint/2010/main" val="20336636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91440" tIns="45720" rIns="91440" bIns="45720" rtlCol="0" anchor="ctr">
            <a:normAutofit fontScale="90000"/>
          </a:bodyPr>
          <a:lstStyle/>
          <a:p>
            <a:r>
              <a:rPr lang="ca-ES" dirty="0">
                <a:solidFill>
                  <a:schemeClr val="accent1">
                    <a:lumMod val="75000"/>
                  </a:schemeClr>
                </a:solidFill>
              </a:rPr>
              <a:t>Impressions dels gestors dels </a:t>
            </a:r>
            <a:r>
              <a:rPr lang="ca-ES" dirty="0" smtClean="0">
                <a:solidFill>
                  <a:schemeClr val="accent1">
                    <a:lumMod val="75000"/>
                  </a:schemeClr>
                </a:solidFill>
              </a:rPr>
              <a:t>pilots anteriors</a:t>
            </a:r>
            <a:endParaRPr lang="ca-ES" dirty="0">
              <a:solidFill>
                <a:schemeClr val="accent1">
                  <a:lumMod val="75000"/>
                </a:schemeClr>
              </a:solidFill>
            </a:endParaRPr>
          </a:p>
        </p:txBody>
      </p:sp>
      <p:sp>
        <p:nvSpPr>
          <p:cNvPr id="7" name="2 Marcador de contenido"/>
          <p:cNvSpPr>
            <a:spLocks noGrp="1"/>
          </p:cNvSpPr>
          <p:nvPr>
            <p:ph idx="1"/>
          </p:nvPr>
        </p:nvSpPr>
        <p:spPr>
          <a:xfrm>
            <a:off x="683568" y="1700808"/>
            <a:ext cx="8229600" cy="4525963"/>
          </a:xfrm>
        </p:spPr>
        <p:txBody>
          <a:bodyPr>
            <a:noAutofit/>
          </a:bodyPr>
          <a:lstStyle/>
          <a:p>
            <a:r>
              <a:rPr lang="ca-ES" sz="1600" dirty="0" smtClean="0"/>
              <a:t>A favor: </a:t>
            </a:r>
          </a:p>
          <a:p>
            <a:pPr lvl="1"/>
            <a:r>
              <a:rPr lang="ca-ES" sz="1400" dirty="0" smtClean="0"/>
              <a:t>Saber els terminis de resolució dels tiquets.</a:t>
            </a:r>
          </a:p>
          <a:p>
            <a:pPr lvl="1"/>
            <a:r>
              <a:rPr lang="ca-ES" sz="1400" dirty="0" smtClean="0"/>
              <a:t>Endreçament dels tiquets.</a:t>
            </a:r>
          </a:p>
          <a:p>
            <a:pPr lvl="1"/>
            <a:r>
              <a:rPr lang="ca-ES" sz="1400" dirty="0" smtClean="0"/>
              <a:t>Poder saber quins temes/usuaris estan generant més feina.</a:t>
            </a:r>
          </a:p>
          <a:p>
            <a:pPr lvl="1"/>
            <a:r>
              <a:rPr lang="ca-ES" sz="1400" dirty="0" smtClean="0"/>
              <a:t>Poder veure la càrrega de feina dels agents.</a:t>
            </a:r>
          </a:p>
          <a:p>
            <a:pPr lvl="1"/>
            <a:r>
              <a:rPr lang="ca-ES" sz="1400" dirty="0" smtClean="0"/>
              <a:t>Poder respondre els tiquets amb respostes enllaunades o </a:t>
            </a:r>
            <a:r>
              <a:rPr lang="ca-ES" sz="1400" dirty="0" err="1" smtClean="0"/>
              <a:t>pre</a:t>
            </a:r>
            <a:r>
              <a:rPr lang="ca-ES" sz="1400" dirty="0" smtClean="0"/>
              <a:t>-definides.</a:t>
            </a:r>
          </a:p>
          <a:p>
            <a:pPr lvl="1"/>
            <a:r>
              <a:rPr lang="ca-ES" sz="1400" dirty="0" smtClean="0"/>
              <a:t>Evitar el descontrol amb els </a:t>
            </a:r>
            <a:r>
              <a:rPr lang="ca-ES" sz="1400" dirty="0" err="1" smtClean="0"/>
              <a:t>SLAs</a:t>
            </a:r>
            <a:r>
              <a:rPr lang="ca-ES" sz="1400" dirty="0" smtClean="0"/>
              <a:t>.</a:t>
            </a:r>
          </a:p>
          <a:p>
            <a:pPr lvl="1"/>
            <a:r>
              <a:rPr lang="ca-ES" sz="1400" dirty="0" smtClean="0"/>
              <a:t>Possibilita l'ús d’un llenguatge de comunicació unificat.</a:t>
            </a:r>
          </a:p>
          <a:p>
            <a:pPr lvl="1"/>
            <a:r>
              <a:rPr lang="ca-ES" sz="1400" dirty="0" smtClean="0"/>
              <a:t>Augment del rendiment del servei.</a:t>
            </a:r>
          </a:p>
          <a:p>
            <a:pPr lvl="1"/>
            <a:r>
              <a:rPr lang="ca-ES" sz="1400" dirty="0" smtClean="0"/>
              <a:t>Els usuaris tenen constància que algú està pendent del seu problema.</a:t>
            </a:r>
          </a:p>
          <a:p>
            <a:pPr lvl="1"/>
            <a:endParaRPr lang="ca-ES" sz="1400" dirty="0" smtClean="0"/>
          </a:p>
          <a:p>
            <a:r>
              <a:rPr lang="ca-ES" sz="1600" dirty="0" smtClean="0"/>
              <a:t>En contra:</a:t>
            </a:r>
          </a:p>
          <a:p>
            <a:pPr lvl="1"/>
            <a:r>
              <a:rPr lang="ca-ES" sz="1400" dirty="0" err="1" smtClean="0"/>
              <a:t>Help</a:t>
            </a:r>
            <a:r>
              <a:rPr lang="ca-ES" sz="1400" dirty="0" smtClean="0"/>
              <a:t> </a:t>
            </a:r>
            <a:r>
              <a:rPr lang="ca-ES" sz="1400" dirty="0" err="1" smtClean="0"/>
              <a:t>Topic</a:t>
            </a:r>
            <a:r>
              <a:rPr lang="ca-ES" sz="1400" dirty="0" smtClean="0"/>
              <a:t> no visible a la vista principal de tiquets.</a:t>
            </a:r>
          </a:p>
          <a:p>
            <a:pPr lvl="1"/>
            <a:r>
              <a:rPr lang="ca-ES" sz="1400" dirty="0" smtClean="0"/>
              <a:t>Vistes poc customitzables (interessaria veure </a:t>
            </a:r>
            <a:r>
              <a:rPr lang="ca-ES" sz="1400" dirty="0" err="1" smtClean="0"/>
              <a:t>Help</a:t>
            </a:r>
            <a:r>
              <a:rPr lang="ca-ES" sz="1400" dirty="0" smtClean="0"/>
              <a:t> </a:t>
            </a:r>
            <a:r>
              <a:rPr lang="ca-ES" sz="1400" dirty="0" err="1" smtClean="0"/>
              <a:t>Topic</a:t>
            </a:r>
            <a:r>
              <a:rPr lang="ca-ES" sz="1400" dirty="0" smtClean="0"/>
              <a:t> en uns casos, la data límit del SLA en d’altres…).</a:t>
            </a:r>
          </a:p>
          <a:p>
            <a:pPr lvl="1"/>
            <a:r>
              <a:rPr lang="ca-ES" sz="1400" dirty="0" smtClean="0"/>
              <a:t>S’han d’afegir els col·laboradors dels tiquets d’un en un.</a:t>
            </a:r>
          </a:p>
          <a:p>
            <a:pPr lvl="1"/>
            <a:r>
              <a:rPr lang="ca-ES" sz="1400" dirty="0" smtClean="0"/>
              <a:t>Les estadístiques que venen per defecte no són interpretables i no hi ha cap ajuda per poder arribar a fer-ho.</a:t>
            </a:r>
          </a:p>
          <a:p>
            <a:pPr lvl="1"/>
            <a:r>
              <a:rPr lang="ca-ES" sz="1400" dirty="0" smtClean="0"/>
              <a:t>Les mancances que té l’eina no es resolen al ritme que s’esperava.</a:t>
            </a:r>
          </a:p>
          <a:p>
            <a:pPr lvl="1"/>
            <a:endParaRPr lang="ca-ES" sz="1400" dirty="0"/>
          </a:p>
        </p:txBody>
      </p:sp>
    </p:spTree>
    <p:extLst>
      <p:ext uri="{BB962C8B-B14F-4D97-AF65-F5344CB8AC3E}">
        <p14:creationId xmlns:p14="http://schemas.microsoft.com/office/powerpoint/2010/main" val="1181747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vert="horz" lIns="91440" tIns="45720" rIns="91440" bIns="45720" rtlCol="0" anchor="ctr">
            <a:normAutofit fontScale="90000"/>
          </a:bodyPr>
          <a:lstStyle/>
          <a:p>
            <a:r>
              <a:rPr lang="ca-ES" dirty="0">
                <a:solidFill>
                  <a:schemeClr val="accent1">
                    <a:lumMod val="75000"/>
                  </a:schemeClr>
                </a:solidFill>
              </a:rPr>
              <a:t>Recomanacions en la configuració de noves instàncies</a:t>
            </a:r>
          </a:p>
        </p:txBody>
      </p:sp>
      <p:sp>
        <p:nvSpPr>
          <p:cNvPr id="3" name="Contenidor de contingut 2"/>
          <p:cNvSpPr>
            <a:spLocks noGrp="1"/>
          </p:cNvSpPr>
          <p:nvPr>
            <p:ph idx="1"/>
          </p:nvPr>
        </p:nvSpPr>
        <p:spPr>
          <a:xfrm>
            <a:off x="457200" y="1783357"/>
            <a:ext cx="8229600" cy="4525963"/>
          </a:xfrm>
        </p:spPr>
        <p:txBody>
          <a:bodyPr>
            <a:noAutofit/>
          </a:bodyPr>
          <a:lstStyle/>
          <a:p>
            <a:pPr>
              <a:spcAft>
                <a:spcPts val="600"/>
              </a:spcAft>
            </a:pPr>
            <a:r>
              <a:rPr lang="ca-ES" sz="2200" b="1" dirty="0" smtClean="0"/>
              <a:t>Començar per una estructura molt senzilla i anar ampliant i millorant amb el temps</a:t>
            </a:r>
            <a:r>
              <a:rPr lang="ca-ES" sz="2200" dirty="0" smtClean="0"/>
              <a:t>.</a:t>
            </a:r>
          </a:p>
          <a:p>
            <a:pPr>
              <a:spcAft>
                <a:spcPts val="600"/>
              </a:spcAft>
            </a:pPr>
            <a:r>
              <a:rPr lang="ca-ES" sz="2200" dirty="0" smtClean="0"/>
              <a:t>Fer equips seguint criteris funcionals i no organitzatius. Per definir la organització disposem dels departaments.</a:t>
            </a:r>
          </a:p>
          <a:p>
            <a:pPr>
              <a:spcAft>
                <a:spcPts val="600"/>
              </a:spcAft>
            </a:pPr>
            <a:r>
              <a:rPr lang="ca-ES" sz="2200" dirty="0" smtClean="0"/>
              <a:t>Una bona definició de temes d’ajuda, filtres i equips pot estalviar la figura del dispatcher.</a:t>
            </a:r>
          </a:p>
          <a:p>
            <a:pPr>
              <a:spcAft>
                <a:spcPts val="600"/>
              </a:spcAft>
            </a:pPr>
            <a:r>
              <a:rPr lang="ca-ES" sz="2200" dirty="0" smtClean="0"/>
              <a:t>Definir Temes d’ajuda que facilitin a l’usuari saber a quin d’ells correspon la seva necessitat (no centrar-se en el funcionament intern).</a:t>
            </a:r>
          </a:p>
          <a:p>
            <a:pPr>
              <a:spcAft>
                <a:spcPts val="600"/>
              </a:spcAft>
            </a:pPr>
            <a:r>
              <a:rPr lang="ca-ES" sz="2200" dirty="0" smtClean="0"/>
              <a:t>Utilitzar el departament per agrupar conjunts de Temes d’ajuda.</a:t>
            </a:r>
          </a:p>
          <a:p>
            <a:pPr>
              <a:spcAft>
                <a:spcPts val="600"/>
              </a:spcAft>
            </a:pPr>
            <a:r>
              <a:rPr lang="ca-ES" sz="2200" dirty="0" smtClean="0"/>
              <a:t>Idioma del portal del gestor en anglès.</a:t>
            </a:r>
          </a:p>
          <a:p>
            <a:pPr>
              <a:spcAft>
                <a:spcPts val="600"/>
              </a:spcAft>
            </a:pPr>
            <a:endParaRPr lang="ca-ES" sz="2200" dirty="0" smtClean="0"/>
          </a:p>
          <a:p>
            <a:pPr>
              <a:spcAft>
                <a:spcPts val="600"/>
              </a:spcAft>
            </a:pPr>
            <a:endParaRPr lang="ca-ES" sz="2200" dirty="0" smtClean="0"/>
          </a:p>
          <a:p>
            <a:pPr>
              <a:spcAft>
                <a:spcPts val="600"/>
              </a:spcAft>
            </a:pPr>
            <a:endParaRPr lang="ca-ES" sz="2200" dirty="0"/>
          </a:p>
        </p:txBody>
      </p:sp>
    </p:spTree>
    <p:extLst>
      <p:ext uri="{BB962C8B-B14F-4D97-AF65-F5344CB8AC3E}">
        <p14:creationId xmlns:p14="http://schemas.microsoft.com/office/powerpoint/2010/main" val="14127944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vert="horz" lIns="91440" tIns="45720" rIns="91440" bIns="45720" rtlCol="0" anchor="ctr">
            <a:normAutofit/>
          </a:bodyPr>
          <a:lstStyle/>
          <a:p>
            <a:r>
              <a:rPr lang="ca-ES" dirty="0" smtClean="0">
                <a:solidFill>
                  <a:schemeClr val="accent1">
                    <a:lumMod val="75000"/>
                  </a:schemeClr>
                </a:solidFill>
              </a:rPr>
              <a:t>Altres coses a </a:t>
            </a:r>
            <a:r>
              <a:rPr lang="ca-ES" dirty="0">
                <a:solidFill>
                  <a:schemeClr val="accent1">
                    <a:lumMod val="75000"/>
                  </a:schemeClr>
                </a:solidFill>
              </a:rPr>
              <a:t>tenir en compte</a:t>
            </a:r>
          </a:p>
        </p:txBody>
      </p:sp>
      <p:sp>
        <p:nvSpPr>
          <p:cNvPr id="4" name="Contenidor de contingut 2"/>
          <p:cNvSpPr>
            <a:spLocks noGrp="1"/>
          </p:cNvSpPr>
          <p:nvPr>
            <p:ph idx="1"/>
          </p:nvPr>
        </p:nvSpPr>
        <p:spPr>
          <a:xfrm>
            <a:off x="476171" y="1556792"/>
            <a:ext cx="8229600" cy="4741987"/>
          </a:xfrm>
        </p:spPr>
        <p:txBody>
          <a:bodyPr>
            <a:normAutofit fontScale="70000" lnSpcReduction="20000"/>
          </a:bodyPr>
          <a:lstStyle/>
          <a:p>
            <a:pPr>
              <a:spcAft>
                <a:spcPts val="600"/>
              </a:spcAft>
            </a:pPr>
            <a:r>
              <a:rPr lang="ca-ES" sz="2900" dirty="0" smtClean="0"/>
              <a:t>S’han de saber interpretar les estadístiques de l’apartat </a:t>
            </a:r>
            <a:r>
              <a:rPr lang="ca-ES" sz="2900" dirty="0" err="1" smtClean="0"/>
              <a:t>Dashboard</a:t>
            </a:r>
            <a:r>
              <a:rPr lang="ca-ES" sz="2900" dirty="0" smtClean="0"/>
              <a:t>.</a:t>
            </a:r>
          </a:p>
          <a:p>
            <a:pPr>
              <a:spcAft>
                <a:spcPts val="600"/>
              </a:spcAft>
            </a:pPr>
            <a:r>
              <a:rPr lang="es-ES" sz="2900" dirty="0" err="1"/>
              <a:t>Els</a:t>
            </a:r>
            <a:r>
              <a:rPr lang="es-ES" sz="2900" dirty="0"/>
              <a:t> </a:t>
            </a:r>
            <a:r>
              <a:rPr lang="es-ES" sz="2900" dirty="0" err="1"/>
              <a:t>equips</a:t>
            </a:r>
            <a:r>
              <a:rPr lang="es-ES" sz="2900" dirty="0"/>
              <a:t> poden ser </a:t>
            </a:r>
            <a:r>
              <a:rPr lang="es-ES" sz="2900" dirty="0" err="1"/>
              <a:t>interdepartamentals</a:t>
            </a:r>
            <a:r>
              <a:rPr lang="es-ES" sz="2900" dirty="0"/>
              <a:t>.</a:t>
            </a:r>
            <a:endParaRPr lang="ca-ES" sz="2900" dirty="0"/>
          </a:p>
          <a:p>
            <a:pPr>
              <a:spcAft>
                <a:spcPts val="600"/>
              </a:spcAft>
            </a:pPr>
            <a:r>
              <a:rPr lang="es-ES" sz="2900" dirty="0"/>
              <a:t>Les cerques </a:t>
            </a:r>
            <a:r>
              <a:rPr lang="es-ES" sz="2900" dirty="0" err="1"/>
              <a:t>són</a:t>
            </a:r>
            <a:r>
              <a:rPr lang="es-ES" sz="2900" dirty="0"/>
              <a:t> </a:t>
            </a:r>
            <a:r>
              <a:rPr lang="es-ES" sz="2900" dirty="0" err="1"/>
              <a:t>només</a:t>
            </a:r>
            <a:r>
              <a:rPr lang="es-ES" sz="2900" dirty="0"/>
              <a:t> </a:t>
            </a:r>
            <a:r>
              <a:rPr lang="es-ES" sz="2900" dirty="0" err="1"/>
              <a:t>pels</a:t>
            </a:r>
            <a:r>
              <a:rPr lang="es-ES" sz="2900" dirty="0"/>
              <a:t> </a:t>
            </a:r>
            <a:r>
              <a:rPr lang="es-ES" sz="2900" dirty="0" err="1"/>
              <a:t>camps</a:t>
            </a:r>
            <a:r>
              <a:rPr lang="es-ES" sz="2900" dirty="0"/>
              <a:t> que </a:t>
            </a:r>
            <a:r>
              <a:rPr lang="es-ES" sz="2900" dirty="0" err="1"/>
              <a:t>proposa</a:t>
            </a:r>
            <a:r>
              <a:rPr lang="es-ES" sz="2900" dirty="0"/>
              <a:t> </a:t>
            </a:r>
            <a:r>
              <a:rPr lang="es-ES" sz="2900" dirty="0" err="1"/>
              <a:t>l’aplicació</a:t>
            </a:r>
            <a:r>
              <a:rPr lang="es-ES" sz="2900" dirty="0"/>
              <a:t> i </a:t>
            </a:r>
            <a:r>
              <a:rPr lang="es-ES" sz="2900" dirty="0" err="1"/>
              <a:t>els</a:t>
            </a:r>
            <a:r>
              <a:rPr lang="es-ES" sz="2900" dirty="0"/>
              <a:t> que es </a:t>
            </a:r>
            <a:r>
              <a:rPr lang="es-ES" sz="2900" dirty="0" err="1"/>
              <a:t>apareixen</a:t>
            </a:r>
            <a:r>
              <a:rPr lang="es-ES" sz="2900" dirty="0"/>
              <a:t> al </a:t>
            </a:r>
            <a:r>
              <a:rPr lang="es-ES" sz="2900" dirty="0" err="1"/>
              <a:t>formulari</a:t>
            </a:r>
            <a:r>
              <a:rPr lang="es-ES" sz="2900" dirty="0"/>
              <a:t> per </a:t>
            </a:r>
            <a:r>
              <a:rPr lang="es-ES" sz="2900" dirty="0" err="1"/>
              <a:t>defecte</a:t>
            </a:r>
            <a:r>
              <a:rPr lang="es-ES" sz="2900" dirty="0"/>
              <a:t>.</a:t>
            </a:r>
          </a:p>
          <a:p>
            <a:pPr>
              <a:spcAft>
                <a:spcPts val="600"/>
              </a:spcAft>
            </a:pPr>
            <a:r>
              <a:rPr lang="es-ES" sz="2900" dirty="0" err="1"/>
              <a:t>Tenir</a:t>
            </a:r>
            <a:r>
              <a:rPr lang="es-ES" sz="2900" dirty="0"/>
              <a:t> en </a:t>
            </a:r>
            <a:r>
              <a:rPr lang="es-ES" sz="2900" dirty="0" err="1"/>
              <a:t>compte</a:t>
            </a:r>
            <a:r>
              <a:rPr lang="es-ES" sz="2900" dirty="0"/>
              <a:t> que </a:t>
            </a:r>
            <a:r>
              <a:rPr lang="es-ES" sz="2900" dirty="0" err="1"/>
              <a:t>quan</a:t>
            </a:r>
            <a:r>
              <a:rPr lang="es-ES" sz="2900" dirty="0"/>
              <a:t> </a:t>
            </a:r>
            <a:r>
              <a:rPr lang="es-ES" sz="2900" dirty="0" err="1"/>
              <a:t>demanem</a:t>
            </a:r>
            <a:r>
              <a:rPr lang="es-ES" sz="2900" dirty="0"/>
              <a:t> a </a:t>
            </a:r>
            <a:r>
              <a:rPr lang="es-ES" sz="2900" dirty="0" err="1"/>
              <a:t>algú</a:t>
            </a:r>
            <a:r>
              <a:rPr lang="es-ES" sz="2900" dirty="0"/>
              <a:t> el </a:t>
            </a:r>
            <a:r>
              <a:rPr lang="es-ES" sz="2900" dirty="0" err="1"/>
              <a:t>seu</a:t>
            </a:r>
            <a:r>
              <a:rPr lang="es-ES" sz="2900" dirty="0"/>
              <a:t> e-mail, </a:t>
            </a:r>
            <a:r>
              <a:rPr lang="es-ES" sz="2900" dirty="0" err="1"/>
              <a:t>s’ha</a:t>
            </a:r>
            <a:r>
              <a:rPr lang="es-ES" sz="2900" dirty="0"/>
              <a:t> de cumplir la </a:t>
            </a:r>
            <a:r>
              <a:rPr lang="es-ES" sz="2900" dirty="0" err="1"/>
              <a:t>legislació</a:t>
            </a:r>
            <a:r>
              <a:rPr lang="es-ES" sz="2900" dirty="0"/>
              <a:t> de </a:t>
            </a:r>
            <a:r>
              <a:rPr lang="es-ES" sz="2900" dirty="0" err="1"/>
              <a:t>Protecció</a:t>
            </a:r>
            <a:r>
              <a:rPr lang="es-ES" sz="2900" dirty="0"/>
              <a:t> de </a:t>
            </a:r>
            <a:r>
              <a:rPr lang="es-ES" sz="2900" dirty="0" err="1"/>
              <a:t>Dades</a:t>
            </a:r>
            <a:r>
              <a:rPr lang="es-ES" sz="2900" dirty="0"/>
              <a:t>, </a:t>
            </a:r>
            <a:r>
              <a:rPr lang="es-ES" sz="2900" dirty="0" err="1"/>
              <a:t>amb</a:t>
            </a:r>
            <a:r>
              <a:rPr lang="es-ES" sz="2900" dirty="0"/>
              <a:t> </a:t>
            </a:r>
            <a:r>
              <a:rPr lang="es-ES" sz="2900" dirty="0" err="1"/>
              <a:t>més</a:t>
            </a:r>
            <a:r>
              <a:rPr lang="es-ES" sz="2900" dirty="0"/>
              <a:t> </a:t>
            </a:r>
            <a:r>
              <a:rPr lang="es-ES" sz="2900" dirty="0" err="1"/>
              <a:t>requisits</a:t>
            </a:r>
            <a:r>
              <a:rPr lang="es-ES" sz="2900" dirty="0"/>
              <a:t> a partir del 25 </a:t>
            </a:r>
            <a:r>
              <a:rPr lang="es-ES" sz="2900" dirty="0" err="1"/>
              <a:t>Maig</a:t>
            </a:r>
            <a:r>
              <a:rPr lang="es-ES" sz="2900" dirty="0"/>
              <a:t> de 2018 (RGPD)</a:t>
            </a:r>
          </a:p>
          <a:p>
            <a:pPr>
              <a:spcAft>
                <a:spcPts val="600"/>
              </a:spcAft>
            </a:pPr>
            <a:r>
              <a:rPr lang="es-ES" sz="2900" dirty="0" err="1"/>
              <a:t>Important</a:t>
            </a:r>
            <a:r>
              <a:rPr lang="es-ES" sz="2900" dirty="0"/>
              <a:t>: NO </a:t>
            </a:r>
            <a:r>
              <a:rPr lang="es-ES" sz="2900" dirty="0" err="1"/>
              <a:t>canviar</a:t>
            </a:r>
            <a:r>
              <a:rPr lang="es-ES" sz="2900" dirty="0"/>
              <a:t> el </a:t>
            </a:r>
            <a:r>
              <a:rPr lang="es-ES" sz="2900" dirty="0" err="1"/>
              <a:t>usuari</a:t>
            </a:r>
            <a:r>
              <a:rPr lang="es-ES" sz="2900" dirty="0"/>
              <a:t> i </a:t>
            </a:r>
            <a:r>
              <a:rPr lang="es-ES" sz="2900" dirty="0" err="1"/>
              <a:t>password</a:t>
            </a:r>
            <a:r>
              <a:rPr lang="es-ES" sz="2900" dirty="0"/>
              <a:t> del “Administrador” ja que el </a:t>
            </a:r>
            <a:r>
              <a:rPr lang="es-ES" sz="2900" dirty="0" err="1"/>
              <a:t>necessita</a:t>
            </a:r>
            <a:r>
              <a:rPr lang="es-ES" sz="2900" dirty="0"/>
              <a:t> </a:t>
            </a:r>
            <a:r>
              <a:rPr lang="es-ES" sz="2900" dirty="0" err="1"/>
              <a:t>UPCnet</a:t>
            </a:r>
            <a:r>
              <a:rPr lang="es-ES" sz="2900" dirty="0"/>
              <a:t> per poder realizar el </a:t>
            </a:r>
            <a:r>
              <a:rPr lang="es-ES" sz="2900" dirty="0" err="1"/>
              <a:t>correcte</a:t>
            </a:r>
            <a:r>
              <a:rPr lang="es-ES" sz="2900" dirty="0"/>
              <a:t> </a:t>
            </a:r>
            <a:r>
              <a:rPr lang="es-ES" sz="2900" dirty="0" err="1"/>
              <a:t>manteniment</a:t>
            </a:r>
            <a:r>
              <a:rPr lang="es-ES" sz="2900" dirty="0"/>
              <a:t> de les </a:t>
            </a:r>
            <a:r>
              <a:rPr lang="es-ES" sz="2900" dirty="0" err="1"/>
              <a:t>instàncies</a:t>
            </a:r>
            <a:r>
              <a:rPr lang="es-ES" sz="2900" dirty="0"/>
              <a:t>.</a:t>
            </a:r>
          </a:p>
          <a:p>
            <a:endParaRPr lang="es-ES" dirty="0"/>
          </a:p>
          <a:p>
            <a:r>
              <a:rPr lang="es-ES" dirty="0" err="1"/>
              <a:t>Documentació</a:t>
            </a:r>
            <a:r>
              <a:rPr lang="es-ES" dirty="0"/>
              <a:t> de </a:t>
            </a:r>
            <a:r>
              <a:rPr lang="es-ES" dirty="0" err="1"/>
              <a:t>suport</a:t>
            </a:r>
            <a:r>
              <a:rPr lang="es-ES" dirty="0"/>
              <a:t> a: </a:t>
            </a:r>
            <a:r>
              <a:rPr lang="es-ES" i="1" dirty="0">
                <a:solidFill>
                  <a:schemeClr val="tx2">
                    <a:lumMod val="60000"/>
                    <a:lumOff val="40000"/>
                  </a:schemeClr>
                </a:solidFill>
                <a:hlinkClick r:id="rId3"/>
              </a:rPr>
              <a:t>https://serveistic.upc.edu/ca/demanaupc/documentacio/guia-dels-administradors</a:t>
            </a:r>
            <a:endParaRPr lang="es-ES" i="1" dirty="0">
              <a:solidFill>
                <a:schemeClr val="tx2">
                  <a:lumMod val="60000"/>
                  <a:lumOff val="40000"/>
                </a:schemeClr>
              </a:solidFill>
            </a:endParaRPr>
          </a:p>
          <a:p>
            <a:pPr marL="0" indent="0">
              <a:buNone/>
            </a:pPr>
            <a:endParaRPr lang="es-ES" i="1" dirty="0">
              <a:solidFill>
                <a:schemeClr val="tx2">
                  <a:lumMod val="60000"/>
                  <a:lumOff val="40000"/>
                </a:schemeClr>
              </a:solidFill>
            </a:endParaRPr>
          </a:p>
          <a:p>
            <a:endParaRPr lang="es-ES" dirty="0"/>
          </a:p>
          <a:p>
            <a:endParaRPr lang="es-ES" i="1" dirty="0" smtClean="0">
              <a:solidFill>
                <a:schemeClr val="tx2">
                  <a:lumMod val="60000"/>
                  <a:lumOff val="40000"/>
                </a:schemeClr>
              </a:solidFill>
            </a:endParaRPr>
          </a:p>
          <a:p>
            <a:endParaRPr lang="es-ES" dirty="0" smtClean="0"/>
          </a:p>
          <a:p>
            <a:endParaRPr lang="ca-ES" dirty="0" smtClean="0"/>
          </a:p>
          <a:p>
            <a:endParaRPr lang="ca-ES" dirty="0" smtClean="0"/>
          </a:p>
          <a:p>
            <a:endParaRPr lang="ca-ES" dirty="0" smtClean="0"/>
          </a:p>
          <a:p>
            <a:endParaRPr lang="ca-ES" dirty="0"/>
          </a:p>
        </p:txBody>
      </p:sp>
    </p:spTree>
    <p:extLst>
      <p:ext uri="{BB962C8B-B14F-4D97-AF65-F5344CB8AC3E}">
        <p14:creationId xmlns:p14="http://schemas.microsoft.com/office/powerpoint/2010/main" val="28334149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fontScale="90000"/>
          </a:bodyPr>
          <a:lstStyle/>
          <a:p>
            <a:r>
              <a:rPr lang="ca-ES" dirty="0" smtClean="0">
                <a:solidFill>
                  <a:schemeClr val="accent1">
                    <a:lumMod val="75000"/>
                  </a:schemeClr>
                </a:solidFill>
              </a:rPr>
              <a:t>Què és un tiquet???</a:t>
            </a:r>
            <a:br>
              <a:rPr lang="ca-ES" dirty="0" smtClean="0">
                <a:solidFill>
                  <a:schemeClr val="accent1">
                    <a:lumMod val="75000"/>
                  </a:schemeClr>
                </a:solidFill>
              </a:rPr>
            </a:br>
            <a:r>
              <a:rPr lang="ca-ES" dirty="0" smtClean="0">
                <a:solidFill>
                  <a:schemeClr val="accent1">
                    <a:lumMod val="75000"/>
                  </a:schemeClr>
                </a:solidFill>
              </a:rPr>
              <a:t>i una eina de gestió de tiquets???</a:t>
            </a:r>
            <a:endParaRPr lang="ca-ES" dirty="0">
              <a:solidFill>
                <a:schemeClr val="accent1">
                  <a:lumMod val="75000"/>
                </a:schemeClr>
              </a:solidFill>
            </a:endParaRPr>
          </a:p>
        </p:txBody>
      </p:sp>
      <p:sp>
        <p:nvSpPr>
          <p:cNvPr id="3" name="Contenidor de contingut 2"/>
          <p:cNvSpPr>
            <a:spLocks noGrp="1"/>
          </p:cNvSpPr>
          <p:nvPr>
            <p:ph idx="1"/>
          </p:nvPr>
        </p:nvSpPr>
        <p:spPr>
          <a:xfrm>
            <a:off x="457200" y="1999381"/>
            <a:ext cx="8229600" cy="4525963"/>
          </a:xfrm>
        </p:spPr>
        <p:txBody>
          <a:bodyPr>
            <a:normAutofit/>
          </a:bodyPr>
          <a:lstStyle/>
          <a:p>
            <a:r>
              <a:rPr lang="ca-ES" b="1" dirty="0" smtClean="0"/>
              <a:t>Tiquet (o ticket):</a:t>
            </a:r>
            <a:r>
              <a:rPr lang="ca-ES" dirty="0" smtClean="0"/>
              <a:t> </a:t>
            </a:r>
            <a:r>
              <a:rPr lang="ca-ES" dirty="0"/>
              <a:t>é</a:t>
            </a:r>
            <a:r>
              <a:rPr lang="ca-ES" dirty="0" smtClean="0"/>
              <a:t>s una sol·licitud de servei, que algú ens fa.</a:t>
            </a:r>
          </a:p>
          <a:p>
            <a:pPr marL="400050" lvl="1" indent="0">
              <a:buNone/>
            </a:pPr>
            <a:endParaRPr lang="ca-ES" sz="2000" b="1" dirty="0" smtClean="0"/>
          </a:p>
          <a:p>
            <a:pPr marL="400050" lvl="1" indent="0">
              <a:buNone/>
            </a:pPr>
            <a:r>
              <a:rPr lang="ca-ES" sz="2000" b="1" dirty="0" smtClean="0"/>
              <a:t>Sol·licituds de servei típiques: </a:t>
            </a:r>
            <a:r>
              <a:rPr lang="ca-ES" sz="2000" dirty="0" smtClean="0"/>
              <a:t>Trucades, e-mails , formularis, etc. que demanen informació o una acció per part nostra. Típicament qui fa la sol·licitud espera una resposta.</a:t>
            </a:r>
          </a:p>
          <a:p>
            <a:pPr marL="400050" lvl="1" indent="0">
              <a:buNone/>
            </a:pPr>
            <a:endParaRPr lang="ca-ES" sz="2000" dirty="0"/>
          </a:p>
          <a:p>
            <a:r>
              <a:rPr lang="ca-ES" b="1" dirty="0" smtClean="0"/>
              <a:t>Gestor de tiquets: </a:t>
            </a:r>
            <a:r>
              <a:rPr lang="ca-ES" dirty="0" smtClean="0"/>
              <a:t>és una eina per gestionar les sol·licituds de servei.</a:t>
            </a:r>
            <a:endParaRPr lang="ca-ES" b="1" dirty="0" smtClean="0"/>
          </a:p>
        </p:txBody>
      </p:sp>
      <p:sp>
        <p:nvSpPr>
          <p:cNvPr id="5" name="CuadroTexto 4"/>
          <p:cNvSpPr txBox="1"/>
          <p:nvPr/>
        </p:nvSpPr>
        <p:spPr>
          <a:xfrm>
            <a:off x="467544" y="6021288"/>
            <a:ext cx="8288038" cy="523220"/>
          </a:xfrm>
          <a:prstGeom prst="rect">
            <a:avLst/>
          </a:prstGeom>
          <a:noFill/>
          <a:ln>
            <a:solidFill>
              <a:schemeClr val="accent1">
                <a:lumMod val="75000"/>
              </a:schemeClr>
            </a:solidFill>
          </a:ln>
        </p:spPr>
        <p:txBody>
          <a:bodyPr wrap="none" rtlCol="0">
            <a:spAutoFit/>
          </a:bodyPr>
          <a:lstStyle/>
          <a:p>
            <a:r>
              <a:rPr lang="ca-ES" sz="2800" dirty="0" err="1" smtClean="0">
                <a:ln w="0"/>
                <a:solidFill>
                  <a:schemeClr val="accent1"/>
                </a:solidFill>
                <a:effectLst>
                  <a:outerShdw blurRad="38100" dist="25400" dir="5400000" algn="ctr" rotWithShape="0">
                    <a:srgbClr val="6E747A">
                      <a:alpha val="43000"/>
                    </a:srgbClr>
                  </a:outerShdw>
                </a:effectLst>
              </a:rPr>
              <a:t>demanaUPC</a:t>
            </a:r>
            <a:r>
              <a:rPr lang="ca-ES" sz="2800" dirty="0" smtClean="0">
                <a:ln w="0"/>
                <a:solidFill>
                  <a:schemeClr val="accent1"/>
                </a:solidFill>
                <a:effectLst>
                  <a:outerShdw blurRad="38100" dist="25400" dir="5400000" algn="ctr" rotWithShape="0">
                    <a:srgbClr val="6E747A">
                      <a:alpha val="43000"/>
                    </a:srgbClr>
                  </a:outerShdw>
                </a:effectLst>
              </a:rPr>
              <a:t> = gestor de sol·licituds de servei (o tiquets)</a:t>
            </a:r>
            <a:endParaRPr lang="es-ES" sz="28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013043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vert="horz" lIns="91440" tIns="45720" rIns="91440" bIns="45720" rtlCol="0" anchor="ctr">
            <a:normAutofit fontScale="90000"/>
          </a:bodyPr>
          <a:lstStyle/>
          <a:p>
            <a:r>
              <a:rPr lang="ca-ES" dirty="0" smtClean="0">
                <a:solidFill>
                  <a:schemeClr val="accent1">
                    <a:lumMod val="75000"/>
                  </a:schemeClr>
                </a:solidFill>
              </a:rPr>
              <a:t>Consideracions importants vers la Protecció de Dades</a:t>
            </a:r>
            <a:endParaRPr lang="ca-ES" dirty="0">
              <a:solidFill>
                <a:schemeClr val="accent1">
                  <a:lumMod val="75000"/>
                </a:schemeClr>
              </a:solidFill>
            </a:endParaRPr>
          </a:p>
        </p:txBody>
      </p:sp>
      <p:sp>
        <p:nvSpPr>
          <p:cNvPr id="3" name="Contenidor de contingut 2"/>
          <p:cNvSpPr>
            <a:spLocks noGrp="1"/>
          </p:cNvSpPr>
          <p:nvPr>
            <p:ph idx="1"/>
          </p:nvPr>
        </p:nvSpPr>
        <p:spPr>
          <a:xfrm>
            <a:off x="457200" y="1783357"/>
            <a:ext cx="8229600" cy="4525963"/>
          </a:xfrm>
        </p:spPr>
        <p:txBody>
          <a:bodyPr>
            <a:noAutofit/>
          </a:bodyPr>
          <a:lstStyle/>
          <a:p>
            <a:pPr>
              <a:spcAft>
                <a:spcPts val="600"/>
              </a:spcAft>
            </a:pPr>
            <a:r>
              <a:rPr lang="ca-ES" sz="2200" dirty="0" smtClean="0"/>
              <a:t>No s’ha d’utilitzar </a:t>
            </a:r>
            <a:r>
              <a:rPr lang="ca-ES" sz="2200" dirty="0" err="1" smtClean="0"/>
              <a:t>demanaUPC</a:t>
            </a:r>
            <a:r>
              <a:rPr lang="ca-ES" sz="2200" dirty="0" smtClean="0"/>
              <a:t> com:</a:t>
            </a:r>
          </a:p>
          <a:p>
            <a:pPr lvl="1">
              <a:spcAft>
                <a:spcPts val="600"/>
              </a:spcAft>
            </a:pPr>
            <a:r>
              <a:rPr lang="ca-ES" sz="1800" dirty="0" smtClean="0"/>
              <a:t>Un substitut d’una eina de registre.</a:t>
            </a:r>
          </a:p>
          <a:p>
            <a:pPr lvl="1">
              <a:spcAft>
                <a:spcPts val="600"/>
              </a:spcAft>
            </a:pPr>
            <a:r>
              <a:rPr lang="ca-ES" sz="1800" dirty="0" smtClean="0"/>
              <a:t>Un </a:t>
            </a:r>
            <a:r>
              <a:rPr lang="ca-ES" sz="1800" dirty="0" err="1" smtClean="0"/>
              <a:t>tramitador</a:t>
            </a:r>
            <a:r>
              <a:rPr lang="ca-ES" sz="1800" dirty="0" smtClean="0"/>
              <a:t> d’expedients.</a:t>
            </a:r>
            <a:endParaRPr lang="ca-ES" sz="1800" dirty="0" smtClean="0"/>
          </a:p>
          <a:p>
            <a:pPr>
              <a:spcAft>
                <a:spcPts val="600"/>
              </a:spcAft>
            </a:pPr>
            <a:r>
              <a:rPr lang="ca-ES" sz="2200" dirty="0" smtClean="0"/>
              <a:t>Hi ha documents i procediments que legalment han de complir uns requeriments i </a:t>
            </a:r>
            <a:r>
              <a:rPr lang="ca-ES" sz="2200" dirty="0" err="1" smtClean="0"/>
              <a:t>demanaUPC</a:t>
            </a:r>
            <a:r>
              <a:rPr lang="ca-ES" sz="2200" dirty="0" smtClean="0"/>
              <a:t> no pot donar aquestes garanties (segell de temps, o custodia indefinida per exemple).</a:t>
            </a:r>
          </a:p>
          <a:p>
            <a:pPr>
              <a:spcAft>
                <a:spcPts val="600"/>
              </a:spcAft>
            </a:pPr>
            <a:r>
              <a:rPr lang="ca-ES" sz="2200" dirty="0" smtClean="0"/>
              <a:t>Podem utilitzar-la per fer seguiment de l’estat de peticions relacionades amb expedients o documents registrats.</a:t>
            </a:r>
          </a:p>
          <a:p>
            <a:pPr>
              <a:spcAft>
                <a:spcPts val="600"/>
              </a:spcAft>
            </a:pPr>
            <a:r>
              <a:rPr lang="ca-ES" sz="2200" dirty="0" smtClean="0"/>
              <a:t>Podem utilitzar-la per fer seguiment de </a:t>
            </a:r>
            <a:r>
              <a:rPr lang="ca-ES" sz="2200" dirty="0" smtClean="0"/>
              <a:t>peticions com les que tradicionalment s’han rebut per telèfon o per e-mail.</a:t>
            </a:r>
            <a:endParaRPr lang="ca-ES" sz="2200" dirty="0" smtClean="0"/>
          </a:p>
          <a:p>
            <a:pPr>
              <a:spcAft>
                <a:spcPts val="600"/>
              </a:spcAft>
            </a:pPr>
            <a:endParaRPr lang="ca-ES" sz="2200" dirty="0"/>
          </a:p>
        </p:txBody>
      </p:sp>
    </p:spTree>
    <p:extLst>
      <p:ext uri="{BB962C8B-B14F-4D97-AF65-F5344CB8AC3E}">
        <p14:creationId xmlns:p14="http://schemas.microsoft.com/office/powerpoint/2010/main" val="4853951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noFill/>
        </p:spPr>
        <p:txBody>
          <a:bodyPr vert="horz" lIns="91440" tIns="45720" rIns="91440" bIns="45720" rtlCol="0" anchor="ctr">
            <a:normAutofit fontScale="90000"/>
          </a:bodyPr>
          <a:lstStyle/>
          <a:p>
            <a:r>
              <a:rPr lang="ca-ES" dirty="0" smtClean="0">
                <a:solidFill>
                  <a:schemeClr val="accent1">
                    <a:lumMod val="75000"/>
                  </a:schemeClr>
                </a:solidFill>
              </a:rPr>
              <a:t>Decisions abans d'iniciar la configuració</a:t>
            </a:r>
            <a:endParaRPr lang="ca-ES" dirty="0">
              <a:solidFill>
                <a:schemeClr val="accent1">
                  <a:lumMod val="75000"/>
                </a:schemeClr>
              </a:solidFill>
            </a:endParaRPr>
          </a:p>
        </p:txBody>
      </p:sp>
      <p:sp>
        <p:nvSpPr>
          <p:cNvPr id="3" name="2 Marcador de contenido"/>
          <p:cNvSpPr>
            <a:spLocks noGrp="1"/>
          </p:cNvSpPr>
          <p:nvPr>
            <p:ph idx="1"/>
          </p:nvPr>
        </p:nvSpPr>
        <p:spPr>
          <a:xfrm>
            <a:off x="457200" y="1600200"/>
            <a:ext cx="8229600" cy="4997152"/>
          </a:xfrm>
        </p:spPr>
        <p:txBody>
          <a:bodyPr>
            <a:noAutofit/>
          </a:bodyPr>
          <a:lstStyle/>
          <a:p>
            <a:pPr marL="0" indent="0">
              <a:spcBef>
                <a:spcPts val="600"/>
              </a:spcBef>
              <a:buNone/>
            </a:pPr>
            <a:r>
              <a:rPr lang="ca-ES" sz="1400" dirty="0" smtClean="0"/>
              <a:t>Aquestes decisions impactaran sobre el tipus de servei que dona la nostra instància. És important prendre-les conjuntament amb els responsables de la instància.</a:t>
            </a:r>
          </a:p>
          <a:p>
            <a:pPr>
              <a:spcBef>
                <a:spcPts val="600"/>
              </a:spcBef>
              <a:spcAft>
                <a:spcPts val="600"/>
              </a:spcAft>
            </a:pPr>
            <a:r>
              <a:rPr lang="ca-ES" sz="1400" dirty="0" smtClean="0"/>
              <a:t>Com podran arribar els tiquets al nostre sistema? Podem tenir usuaris no UPC? </a:t>
            </a:r>
          </a:p>
          <a:p>
            <a:pPr lvl="1">
              <a:spcBef>
                <a:spcPts val="0"/>
              </a:spcBef>
              <a:spcAft>
                <a:spcPts val="600"/>
              </a:spcAft>
            </a:pPr>
            <a:r>
              <a:rPr lang="ca-ES" sz="1100" dirty="0"/>
              <a:t>Podrem definir si utilitzem el portal de l’usuari i si tenim bústies de correu que creen tiquets al sistema, així com el nivell d’accés que permetrem.</a:t>
            </a:r>
          </a:p>
          <a:p>
            <a:pPr>
              <a:spcBef>
                <a:spcPts val="600"/>
              </a:spcBef>
              <a:spcAft>
                <a:spcPts val="600"/>
              </a:spcAft>
            </a:pPr>
            <a:r>
              <a:rPr lang="ca-ES" sz="1400" dirty="0" smtClean="0"/>
              <a:t>Tenim bústies de correu electrònic que podrien crear tiquets automàticament?</a:t>
            </a:r>
          </a:p>
          <a:p>
            <a:pPr lvl="1">
              <a:spcBef>
                <a:spcPts val="0"/>
              </a:spcBef>
              <a:spcAft>
                <a:spcPts val="600"/>
              </a:spcAft>
            </a:pPr>
            <a:r>
              <a:rPr lang="ca-ES" sz="1100" dirty="0"/>
              <a:t>Podrem definir si utilitzem el portal de l’usuari i si tenim bústies de correu que creen tiquets al sistema i si podem crear filtres que assignin automàticament els tiquets a temes d’ajuda determinats, a equips determinats o fins i tot a agents concrets.</a:t>
            </a:r>
          </a:p>
          <a:p>
            <a:pPr>
              <a:spcBef>
                <a:spcPts val="600"/>
              </a:spcBef>
              <a:spcAft>
                <a:spcPts val="600"/>
              </a:spcAft>
            </a:pPr>
            <a:r>
              <a:rPr lang="ca-ES" sz="1400" dirty="0" smtClean="0"/>
              <a:t>Quants </a:t>
            </a:r>
            <a:r>
              <a:rPr lang="ca-ES" sz="1400" dirty="0"/>
              <a:t>temes d’ajuda o </a:t>
            </a:r>
            <a:r>
              <a:rPr lang="ca-ES" sz="1400" dirty="0" err="1"/>
              <a:t>help</a:t>
            </a:r>
            <a:r>
              <a:rPr lang="ca-ES" sz="1400" dirty="0"/>
              <a:t> tòpic voldríem o </a:t>
            </a:r>
            <a:r>
              <a:rPr lang="ca-ES" sz="1400" dirty="0" smtClean="0"/>
              <a:t>necessitaríem </a:t>
            </a:r>
            <a:r>
              <a:rPr lang="ca-ES" sz="1400" dirty="0"/>
              <a:t>tenir</a:t>
            </a:r>
            <a:r>
              <a:rPr lang="ca-ES" sz="1400" dirty="0" smtClean="0"/>
              <a:t>?</a:t>
            </a:r>
          </a:p>
          <a:p>
            <a:pPr lvl="1">
              <a:spcBef>
                <a:spcPts val="0"/>
              </a:spcBef>
              <a:spcAft>
                <a:spcPts val="600"/>
              </a:spcAft>
            </a:pPr>
            <a:r>
              <a:rPr lang="ca-ES" sz="1100" dirty="0"/>
              <a:t>Si són pocs i molt genèrics podrien suposar la existència d’agents que facin de </a:t>
            </a:r>
            <a:r>
              <a:rPr lang="ca-ES" sz="1100" dirty="0" err="1"/>
              <a:t>dispatcher</a:t>
            </a:r>
            <a:r>
              <a:rPr lang="ca-ES" sz="1100" dirty="0"/>
              <a:t>.</a:t>
            </a:r>
          </a:p>
          <a:p>
            <a:pPr>
              <a:spcBef>
                <a:spcPts val="600"/>
              </a:spcBef>
              <a:spcAft>
                <a:spcPts val="600"/>
              </a:spcAft>
            </a:pPr>
            <a:r>
              <a:rPr lang="ca-ES" sz="1400" dirty="0"/>
              <a:t>Volem agrupar els temes d’ajuda per departaments? És necessari que només els membres de cada departament puguin veure els tiquets d’aquest? </a:t>
            </a:r>
            <a:endParaRPr lang="ca-ES" sz="1400" dirty="0" smtClean="0"/>
          </a:p>
          <a:p>
            <a:pPr lvl="1">
              <a:spcBef>
                <a:spcPts val="0"/>
              </a:spcBef>
              <a:spcAft>
                <a:spcPts val="600"/>
              </a:spcAft>
            </a:pPr>
            <a:r>
              <a:rPr lang="ca-ES" sz="1100" dirty="0"/>
              <a:t>Ens ajudarà a determinar el nombre de departaments o si podem encabir tot en un únic departament.</a:t>
            </a:r>
          </a:p>
          <a:p>
            <a:pPr>
              <a:spcBef>
                <a:spcPts val="600"/>
              </a:spcBef>
              <a:spcAft>
                <a:spcPts val="600"/>
              </a:spcAft>
            </a:pPr>
            <a:r>
              <a:rPr lang="ca-ES" sz="1400" dirty="0"/>
              <a:t>Els tiquets els resoldran només persones determinades o poden ser diferents persones a la vegada? S’ha d’avisar de l’estat d’un tiquet a més d’una persona a la vegada</a:t>
            </a:r>
            <a:r>
              <a:rPr lang="ca-ES" sz="1400" dirty="0" smtClean="0"/>
              <a:t>?</a:t>
            </a:r>
          </a:p>
          <a:p>
            <a:pPr lvl="1">
              <a:spcBef>
                <a:spcPts val="0"/>
              </a:spcBef>
              <a:spcAft>
                <a:spcPts val="600"/>
              </a:spcAft>
            </a:pPr>
            <a:r>
              <a:rPr lang="ca-ES" sz="1100" dirty="0"/>
              <a:t>Sabrem si necessitem tenir equips </a:t>
            </a:r>
            <a:r>
              <a:rPr lang="ca-ES" sz="1100" dirty="0" smtClean="0"/>
              <a:t>d’agents.</a:t>
            </a:r>
            <a:endParaRPr lang="ca-ES" sz="1100" dirty="0"/>
          </a:p>
          <a:p>
            <a:pPr>
              <a:spcBef>
                <a:spcPts val="600"/>
              </a:spcBef>
              <a:spcAft>
                <a:spcPts val="600"/>
              </a:spcAft>
            </a:pPr>
            <a:r>
              <a:rPr lang="ca-ES" sz="1400" dirty="0" smtClean="0"/>
              <a:t>Hi haurà una persona o més encarregades de fer de </a:t>
            </a:r>
            <a:r>
              <a:rPr lang="ca-ES" sz="1400" dirty="0" err="1" smtClean="0"/>
              <a:t>dispatcher</a:t>
            </a:r>
            <a:r>
              <a:rPr lang="ca-ES" sz="1400" dirty="0" smtClean="0"/>
              <a:t> dels tiquets? Es farà tot de forma automàtica?</a:t>
            </a:r>
            <a:r>
              <a:rPr lang="ca-ES" sz="1050" dirty="0"/>
              <a:t/>
            </a:r>
            <a:br>
              <a:rPr lang="ca-ES" sz="1050" dirty="0"/>
            </a:br>
            <a:endParaRPr lang="ca-ES" sz="1050" dirty="0"/>
          </a:p>
        </p:txBody>
      </p:sp>
    </p:spTree>
    <p:extLst>
      <p:ext uri="{BB962C8B-B14F-4D97-AF65-F5344CB8AC3E}">
        <p14:creationId xmlns:p14="http://schemas.microsoft.com/office/powerpoint/2010/main" val="4933157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91440" tIns="45720" rIns="91440" bIns="45720" rtlCol="0" anchor="ctr">
            <a:normAutofit fontScale="90000"/>
          </a:bodyPr>
          <a:lstStyle/>
          <a:p>
            <a:r>
              <a:rPr lang="ca-ES" dirty="0" smtClean="0">
                <a:solidFill>
                  <a:schemeClr val="accent1">
                    <a:lumMod val="75000"/>
                  </a:schemeClr>
                </a:solidFill>
              </a:rPr>
              <a:t>Proposta de passos a seguir per iniciar la configuració de la instància</a:t>
            </a:r>
            <a:endParaRPr lang="ca-ES" dirty="0">
              <a:solidFill>
                <a:schemeClr val="accent1">
                  <a:lumMod val="75000"/>
                </a:schemeClr>
              </a:solidFill>
            </a:endParaRPr>
          </a:p>
        </p:txBody>
      </p:sp>
      <p:sp>
        <p:nvSpPr>
          <p:cNvPr id="3" name="2 Marcador de contenido"/>
          <p:cNvSpPr>
            <a:spLocks noGrp="1"/>
          </p:cNvSpPr>
          <p:nvPr>
            <p:ph idx="1"/>
          </p:nvPr>
        </p:nvSpPr>
        <p:spPr>
          <a:xfrm>
            <a:off x="457200" y="1600200"/>
            <a:ext cx="8229600" cy="4997152"/>
          </a:xfrm>
        </p:spPr>
        <p:txBody>
          <a:bodyPr>
            <a:noAutofit/>
          </a:bodyPr>
          <a:lstStyle/>
          <a:p>
            <a:pPr marL="514350" indent="-514350">
              <a:buFont typeface="+mj-lt"/>
              <a:buAutoNum type="arabicPeriod"/>
            </a:pPr>
            <a:r>
              <a:rPr lang="ca-ES" sz="1400" b="1" dirty="0" smtClean="0"/>
              <a:t>Configurar el tipus d’accés de la nostra instància: com podran accedir els usuaris i els gestors.</a:t>
            </a:r>
            <a:endParaRPr lang="ca-ES" sz="1400" b="1" dirty="0"/>
          </a:p>
          <a:p>
            <a:pPr marL="514350" indent="-514350">
              <a:buFont typeface="+mj-lt"/>
              <a:buAutoNum type="arabicPeriod"/>
            </a:pPr>
            <a:r>
              <a:rPr lang="ca-ES" sz="1400" b="1" dirty="0" smtClean="0"/>
              <a:t>Configuració de la pestanya Empresa, amb el nom e imatge de la nostra instància.</a:t>
            </a:r>
            <a:endParaRPr lang="ca-ES" sz="1400" b="1" dirty="0"/>
          </a:p>
          <a:p>
            <a:pPr marL="514350" indent="-514350">
              <a:buFont typeface="+mj-lt"/>
              <a:buAutoNum type="arabicPeriod"/>
            </a:pPr>
            <a:r>
              <a:rPr lang="ca-ES" sz="1400" b="1" dirty="0"/>
              <a:t>Configuració </a:t>
            </a:r>
            <a:r>
              <a:rPr lang="ca-ES" sz="1400" b="1" dirty="0" smtClean="0"/>
              <a:t>dels Tiquets.</a:t>
            </a:r>
          </a:p>
          <a:p>
            <a:pPr marL="514350" indent="-514350">
              <a:buFont typeface="+mj-lt"/>
              <a:buAutoNum type="arabicPeriod"/>
            </a:pPr>
            <a:r>
              <a:rPr lang="ca-ES" sz="1400" b="1" dirty="0" smtClean="0"/>
              <a:t>Creació i configuració del/dels Departaments.</a:t>
            </a:r>
            <a:endParaRPr lang="ca-ES" sz="1400" b="1" dirty="0"/>
          </a:p>
          <a:p>
            <a:pPr marL="514350" indent="-514350">
              <a:buFont typeface="+mj-lt"/>
              <a:buAutoNum type="arabicPeriod"/>
            </a:pPr>
            <a:r>
              <a:rPr lang="ca-ES" sz="1400" b="1" dirty="0" smtClean="0"/>
              <a:t>Creació i configuració dels Grups (de permisos).</a:t>
            </a:r>
            <a:endParaRPr lang="ca-ES" sz="1400" b="1" dirty="0"/>
          </a:p>
          <a:p>
            <a:pPr marL="514350" indent="-514350">
              <a:buFont typeface="+mj-lt"/>
              <a:buAutoNum type="arabicPeriod"/>
            </a:pPr>
            <a:r>
              <a:rPr lang="ca-ES" sz="1400" b="1" dirty="0" smtClean="0"/>
              <a:t>Creació i configuració dels Equips.</a:t>
            </a:r>
            <a:endParaRPr lang="ca-ES" sz="1400" b="1" dirty="0"/>
          </a:p>
          <a:p>
            <a:pPr marL="514350" indent="-514350">
              <a:buFont typeface="+mj-lt"/>
              <a:buAutoNum type="arabicPeriod"/>
            </a:pPr>
            <a:r>
              <a:rPr lang="ca-ES" sz="1400" b="1" dirty="0" smtClean="0"/>
              <a:t>Creació i configuració dels Agents resolutors.</a:t>
            </a:r>
          </a:p>
          <a:p>
            <a:pPr marL="514350" indent="-514350">
              <a:buFont typeface="+mj-lt"/>
              <a:buAutoNum type="arabicPeriod"/>
            </a:pPr>
            <a:r>
              <a:rPr lang="ca-ES" sz="1400" b="1" dirty="0" smtClean="0"/>
              <a:t>Configuració dels </a:t>
            </a:r>
            <a:r>
              <a:rPr lang="ca-ES" sz="1400" b="1" dirty="0" err="1"/>
              <a:t>E</a:t>
            </a:r>
            <a:r>
              <a:rPr lang="ca-ES" sz="1400" b="1" dirty="0" err="1" smtClean="0"/>
              <a:t>mails</a:t>
            </a:r>
            <a:r>
              <a:rPr lang="ca-ES" sz="1400" b="1" dirty="0" smtClean="0"/>
              <a:t>, amb les opcions de configuració que afecten al sistema com les plantilles </a:t>
            </a:r>
            <a:r>
              <a:rPr lang="ca-ES" sz="1400" b="1" dirty="0" err="1" smtClean="0"/>
              <a:t>d’email</a:t>
            </a:r>
            <a:r>
              <a:rPr lang="ca-ES" sz="1400" b="1" dirty="0" smtClean="0"/>
              <a:t> per defecte, si s’utilitza auto-cron, arxius adjunts etc.</a:t>
            </a:r>
            <a:endParaRPr lang="ca-ES" sz="1400" b="1" dirty="0"/>
          </a:p>
          <a:p>
            <a:pPr marL="514350" indent="-514350">
              <a:buFont typeface="+mj-lt"/>
              <a:buAutoNum type="arabicPeriod"/>
            </a:pPr>
            <a:r>
              <a:rPr lang="ca-ES" sz="1400" b="1" dirty="0" smtClean="0"/>
              <a:t>Configuració de la pestanya Sistema.</a:t>
            </a:r>
            <a:endParaRPr lang="ca-ES" sz="1400" b="1" dirty="0"/>
          </a:p>
          <a:p>
            <a:pPr marL="514350" indent="-514350">
              <a:buFont typeface="+mj-lt"/>
              <a:buAutoNum type="arabicPeriod"/>
            </a:pPr>
            <a:r>
              <a:rPr lang="ca-ES" sz="1400" b="1" dirty="0" smtClean="0"/>
              <a:t>Configuració de les diferents bústies de correu amb que treballarà la instància.</a:t>
            </a:r>
            <a:endParaRPr lang="ca-ES" sz="1400" b="1" dirty="0"/>
          </a:p>
          <a:p>
            <a:pPr marL="514350" indent="-514350">
              <a:buFont typeface="+mj-lt"/>
              <a:buAutoNum type="arabicPeriod"/>
            </a:pPr>
            <a:r>
              <a:rPr lang="ca-ES" sz="1400" b="1" dirty="0" smtClean="0"/>
              <a:t>Configuració de Formularis i creació de formularis personalitzats.</a:t>
            </a:r>
            <a:endParaRPr lang="ca-ES" sz="1400" b="1" dirty="0"/>
          </a:p>
          <a:p>
            <a:pPr marL="514350" indent="-514350">
              <a:buFont typeface="+mj-lt"/>
              <a:buAutoNum type="arabicPeriod"/>
            </a:pPr>
            <a:r>
              <a:rPr lang="ca-ES" sz="1400" b="1" dirty="0" smtClean="0"/>
              <a:t>Creació i configuració de Temes d’ajuda.</a:t>
            </a:r>
            <a:endParaRPr lang="ca-ES" sz="1400" b="1" dirty="0"/>
          </a:p>
          <a:p>
            <a:pPr marL="514350" indent="-514350">
              <a:buFont typeface="+mj-lt"/>
              <a:buAutoNum type="arabicPeriod"/>
            </a:pPr>
            <a:r>
              <a:rPr lang="ca-ES" sz="1400" b="1" dirty="0" smtClean="0"/>
              <a:t>Configuració de les Pàgines.</a:t>
            </a:r>
            <a:endParaRPr lang="ca-ES" sz="1400" b="1" dirty="0"/>
          </a:p>
          <a:p>
            <a:pPr marL="514350" indent="-514350">
              <a:buFont typeface="+mj-lt"/>
              <a:buAutoNum type="arabicPeriod"/>
            </a:pPr>
            <a:r>
              <a:rPr lang="ca-ES" sz="1400" b="1" dirty="0"/>
              <a:t>Configuració </a:t>
            </a:r>
            <a:r>
              <a:rPr lang="ca-ES" sz="1400" b="1" dirty="0" smtClean="0"/>
              <a:t>de les Alertes </a:t>
            </a:r>
            <a:r>
              <a:rPr lang="ca-ES" sz="1400" b="1" dirty="0"/>
              <a:t>i </a:t>
            </a:r>
            <a:r>
              <a:rPr lang="ca-ES" sz="1400" b="1" dirty="0" smtClean="0"/>
              <a:t>avisos.</a:t>
            </a:r>
            <a:endParaRPr lang="ca-ES" sz="1400" b="1" dirty="0"/>
          </a:p>
          <a:p>
            <a:pPr marL="514350" indent="-514350">
              <a:buFont typeface="+mj-lt"/>
              <a:buAutoNum type="arabicPeriod"/>
            </a:pPr>
            <a:r>
              <a:rPr lang="ca-ES" sz="1400" b="1" dirty="0" smtClean="0"/>
              <a:t>Configuració de la Resposta automàtica.</a:t>
            </a:r>
            <a:endParaRPr lang="ca-ES" sz="1400" b="1" dirty="0"/>
          </a:p>
          <a:p>
            <a:pPr marL="514350" indent="-514350">
              <a:buFont typeface="+mj-lt"/>
              <a:buAutoNum type="arabicPeriod"/>
            </a:pPr>
            <a:r>
              <a:rPr lang="ca-ES" sz="1400" b="1" dirty="0" smtClean="0"/>
              <a:t>Creació i configuració dels Plans SLA.</a:t>
            </a:r>
            <a:endParaRPr lang="ca-ES" sz="1400" b="1" dirty="0"/>
          </a:p>
          <a:p>
            <a:pPr marL="514350" indent="-514350">
              <a:buFont typeface="+mj-lt"/>
              <a:buAutoNum type="arabicPeriod"/>
            </a:pPr>
            <a:r>
              <a:rPr lang="ca-ES" sz="1400" b="1" dirty="0" smtClean="0"/>
              <a:t>Modificació dels Missatges </a:t>
            </a:r>
            <a:r>
              <a:rPr lang="ca-ES" sz="1400" b="1" dirty="0"/>
              <a:t>de correu electrònic /</a:t>
            </a:r>
            <a:r>
              <a:rPr lang="ca-ES" sz="1400" b="1" dirty="0" smtClean="0"/>
              <a:t>Plantilles.</a:t>
            </a:r>
            <a:endParaRPr lang="ca-ES" sz="1400" b="1" dirty="0"/>
          </a:p>
          <a:p>
            <a:pPr marL="514350" indent="-514350">
              <a:buFont typeface="+mj-lt"/>
              <a:buAutoNum type="arabicPeriod"/>
            </a:pPr>
            <a:r>
              <a:rPr lang="ca-ES" sz="1400" b="1" dirty="0"/>
              <a:t>Administració </a:t>
            </a:r>
            <a:r>
              <a:rPr lang="ca-ES" sz="1400" b="1" dirty="0" smtClean="0"/>
              <a:t>de Llistes (opcional).</a:t>
            </a:r>
            <a:endParaRPr lang="ca-ES" sz="1400" b="1" dirty="0"/>
          </a:p>
          <a:p>
            <a:pPr marL="514350" indent="-514350">
              <a:buFont typeface="+mj-lt"/>
              <a:buAutoNum type="arabicPeriod"/>
            </a:pPr>
            <a:r>
              <a:rPr lang="ca-ES" sz="1400" b="1" dirty="0" smtClean="0"/>
              <a:t>Creació i administració  de Filtres </a:t>
            </a:r>
            <a:r>
              <a:rPr lang="ca-ES" sz="1400" b="1" dirty="0"/>
              <a:t>de </a:t>
            </a:r>
            <a:r>
              <a:rPr lang="ca-ES" sz="1400" b="1" dirty="0" smtClean="0"/>
              <a:t>tiquets (opcional).</a:t>
            </a:r>
            <a:endParaRPr lang="ca-ES" sz="1400" b="1" dirty="0"/>
          </a:p>
        </p:txBody>
      </p:sp>
    </p:spTree>
    <p:extLst>
      <p:ext uri="{BB962C8B-B14F-4D97-AF65-F5344CB8AC3E}">
        <p14:creationId xmlns:p14="http://schemas.microsoft.com/office/powerpoint/2010/main" val="2913185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vert="horz" lIns="91440" tIns="45720" rIns="91440" bIns="45720" rtlCol="0" anchor="ctr">
            <a:normAutofit fontScale="90000"/>
          </a:bodyPr>
          <a:lstStyle/>
          <a:p>
            <a:r>
              <a:rPr lang="ca-ES" dirty="0" smtClean="0">
                <a:solidFill>
                  <a:schemeClr val="accent1">
                    <a:lumMod val="75000"/>
                  </a:schemeClr>
                </a:solidFill>
              </a:rPr>
              <a:t>Mecànica des les sessions del </a:t>
            </a:r>
            <a:br>
              <a:rPr lang="ca-ES" dirty="0" smtClean="0">
                <a:solidFill>
                  <a:schemeClr val="accent1">
                    <a:lumMod val="75000"/>
                  </a:schemeClr>
                </a:solidFill>
              </a:rPr>
            </a:br>
            <a:r>
              <a:rPr lang="ca-ES" dirty="0" smtClean="0">
                <a:solidFill>
                  <a:schemeClr val="accent1">
                    <a:lumMod val="75000"/>
                  </a:schemeClr>
                </a:solidFill>
              </a:rPr>
              <a:t>Mòdul 2 (pràctic)</a:t>
            </a:r>
            <a:endParaRPr lang="ca-ES" dirty="0">
              <a:solidFill>
                <a:schemeClr val="accent1">
                  <a:lumMod val="75000"/>
                </a:schemeClr>
              </a:solidFill>
            </a:endParaRPr>
          </a:p>
        </p:txBody>
      </p:sp>
      <p:sp>
        <p:nvSpPr>
          <p:cNvPr id="3" name="Contenidor de contingut 2"/>
          <p:cNvSpPr>
            <a:spLocks noGrp="1"/>
          </p:cNvSpPr>
          <p:nvPr>
            <p:ph idx="1"/>
          </p:nvPr>
        </p:nvSpPr>
        <p:spPr>
          <a:xfrm>
            <a:off x="457200" y="1628801"/>
            <a:ext cx="8229600" cy="4680520"/>
          </a:xfrm>
        </p:spPr>
        <p:txBody>
          <a:bodyPr>
            <a:noAutofit/>
          </a:bodyPr>
          <a:lstStyle/>
          <a:p>
            <a:pPr>
              <a:spcAft>
                <a:spcPts val="600"/>
              </a:spcAft>
            </a:pPr>
            <a:r>
              <a:rPr lang="ca-ES" sz="2200" dirty="0" smtClean="0"/>
              <a:t>Quedarem cada dues setmanes aproximadament i farem 3 sessions de seguiment de dues hores:</a:t>
            </a:r>
          </a:p>
          <a:p>
            <a:pPr lvl="1">
              <a:spcAft>
                <a:spcPts val="600"/>
              </a:spcAft>
            </a:pPr>
            <a:r>
              <a:rPr lang="ca-ES" sz="1800" dirty="0" smtClean="0"/>
              <a:t>En les sessions de seguiment cada instància explicarà a la resta en quin estat està, quines decisions han anat prenent, quins entrebancs han trobat i quines solucions han adoptat.</a:t>
            </a:r>
          </a:p>
          <a:p>
            <a:pPr lvl="1">
              <a:spcAft>
                <a:spcPts val="600"/>
              </a:spcAft>
            </a:pPr>
            <a:r>
              <a:rPr lang="ca-ES" sz="1800" dirty="0" smtClean="0"/>
              <a:t>Es fa exposició de dubtes que hagin sorgit i es busca solució durant la sessió si és possible.</a:t>
            </a:r>
          </a:p>
          <a:p>
            <a:pPr>
              <a:spcAft>
                <a:spcPts val="600"/>
              </a:spcAft>
            </a:pPr>
            <a:r>
              <a:rPr lang="ca-ES" sz="2200" dirty="0" smtClean="0"/>
              <a:t> Darrera sessió de tancament de 2 hores (28 de Novembre):</a:t>
            </a:r>
          </a:p>
          <a:p>
            <a:pPr lvl="1">
              <a:spcAft>
                <a:spcPts val="600"/>
              </a:spcAft>
            </a:pPr>
            <a:r>
              <a:rPr lang="ca-ES" sz="1800" dirty="0"/>
              <a:t>Aquesta sessió es farà un mes després de la darrera sessió de seguiment.</a:t>
            </a:r>
          </a:p>
          <a:p>
            <a:pPr lvl="1">
              <a:spcAft>
                <a:spcPts val="600"/>
              </a:spcAft>
            </a:pPr>
            <a:r>
              <a:rPr lang="ca-ES" sz="1800" dirty="0"/>
              <a:t>En aquesta sessió es segueix la dinàmica de les altres sessions de seguiment però també aprofitarem per recollir les opinions sobre l’eina i el desenvolupament de les sessions d’aquest </a:t>
            </a:r>
            <a:r>
              <a:rPr lang="ca-ES" sz="1800" dirty="0" smtClean="0"/>
              <a:t>curs.</a:t>
            </a:r>
            <a:endParaRPr lang="ca-ES" sz="1800" dirty="0"/>
          </a:p>
          <a:p>
            <a:pPr>
              <a:spcAft>
                <a:spcPts val="600"/>
              </a:spcAft>
            </a:pPr>
            <a:endParaRPr lang="ca-ES" sz="2200" dirty="0" smtClean="0"/>
          </a:p>
          <a:p>
            <a:pPr>
              <a:spcAft>
                <a:spcPts val="600"/>
              </a:spcAft>
            </a:pPr>
            <a:endParaRPr lang="ca-ES" sz="2200" dirty="0"/>
          </a:p>
        </p:txBody>
      </p:sp>
    </p:spTree>
    <p:extLst>
      <p:ext uri="{BB962C8B-B14F-4D97-AF65-F5344CB8AC3E}">
        <p14:creationId xmlns:p14="http://schemas.microsoft.com/office/powerpoint/2010/main" val="41057154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vert="horz" lIns="91440" tIns="45720" rIns="91440" bIns="45720" rtlCol="0" anchor="ctr">
            <a:normAutofit/>
          </a:bodyPr>
          <a:lstStyle/>
          <a:p>
            <a:r>
              <a:rPr lang="es-ES" dirty="0" err="1">
                <a:solidFill>
                  <a:schemeClr val="accent1">
                    <a:lumMod val="75000"/>
                  </a:schemeClr>
                </a:solidFill>
              </a:rPr>
              <a:t>Participants</a:t>
            </a:r>
            <a:r>
              <a:rPr lang="es-ES" dirty="0">
                <a:solidFill>
                  <a:schemeClr val="accent1">
                    <a:lumMod val="75000"/>
                  </a:schemeClr>
                </a:solidFill>
              </a:rPr>
              <a:t> </a:t>
            </a:r>
            <a:r>
              <a:rPr lang="es-ES" dirty="0" err="1" smtClean="0">
                <a:solidFill>
                  <a:schemeClr val="accent1">
                    <a:lumMod val="75000"/>
                  </a:schemeClr>
                </a:solidFill>
              </a:rPr>
              <a:t>Mòdul</a:t>
            </a:r>
            <a:r>
              <a:rPr lang="es-ES" dirty="0" smtClean="0">
                <a:solidFill>
                  <a:schemeClr val="accent1">
                    <a:lumMod val="75000"/>
                  </a:schemeClr>
                </a:solidFill>
              </a:rPr>
              <a:t> 2 (</a:t>
            </a:r>
            <a:r>
              <a:rPr lang="es-ES" dirty="0" err="1" smtClean="0">
                <a:solidFill>
                  <a:schemeClr val="accent1">
                    <a:lumMod val="75000"/>
                  </a:schemeClr>
                </a:solidFill>
              </a:rPr>
              <a:t>pràctic</a:t>
            </a:r>
            <a:r>
              <a:rPr lang="es-ES" dirty="0" smtClean="0">
                <a:solidFill>
                  <a:schemeClr val="accent1">
                    <a:lumMod val="75000"/>
                  </a:schemeClr>
                </a:solidFill>
              </a:rPr>
              <a:t>)</a:t>
            </a:r>
            <a:endParaRPr lang="ca-ES" dirty="0">
              <a:solidFill>
                <a:schemeClr val="accent1">
                  <a:lumMod val="75000"/>
                </a:schemeClr>
              </a:solidFill>
            </a:endParaRPr>
          </a:p>
        </p:txBody>
      </p:sp>
      <p:sp>
        <p:nvSpPr>
          <p:cNvPr id="3" name="Contenidor de contingut 2"/>
          <p:cNvSpPr>
            <a:spLocks noGrp="1"/>
          </p:cNvSpPr>
          <p:nvPr>
            <p:ph idx="1"/>
          </p:nvPr>
        </p:nvSpPr>
        <p:spPr/>
        <p:txBody>
          <a:bodyPr>
            <a:normAutofit lnSpcReduction="10000"/>
          </a:bodyPr>
          <a:lstStyle/>
          <a:p>
            <a:pPr fontAlgn="ctr"/>
            <a:r>
              <a:rPr lang="ca-ES" dirty="0" smtClean="0"/>
              <a:t>Nom de les instàncies a crear?</a:t>
            </a:r>
          </a:p>
          <a:p>
            <a:pPr fontAlgn="ctr"/>
            <a:r>
              <a:rPr lang="ca-ES" dirty="0" smtClean="0"/>
              <a:t>Persona que serà responsable de la instancia?</a:t>
            </a:r>
          </a:p>
          <a:p>
            <a:pPr fontAlgn="ctr"/>
            <a:r>
              <a:rPr lang="ca-ES" dirty="0" smtClean="0"/>
              <a:t>Envieu-lo a </a:t>
            </a:r>
            <a:r>
              <a:rPr lang="ca-ES" dirty="0" smtClean="0">
                <a:hlinkClick r:id="rId3"/>
              </a:rPr>
              <a:t>rosario.martin@upc.edu</a:t>
            </a:r>
            <a:endParaRPr lang="ca-ES" dirty="0" smtClean="0"/>
          </a:p>
          <a:p>
            <a:pPr fontAlgn="ctr"/>
            <a:endParaRPr lang="ca-ES" dirty="0" smtClean="0"/>
          </a:p>
          <a:p>
            <a:pPr fontAlgn="ctr"/>
            <a:endParaRPr lang="ca-ES" dirty="0"/>
          </a:p>
          <a:p>
            <a:pPr fontAlgn="ctr"/>
            <a:endParaRPr lang="ca-ES" dirty="0" smtClean="0"/>
          </a:p>
          <a:p>
            <a:pPr marL="0" indent="0" fontAlgn="ctr">
              <a:buNone/>
            </a:pPr>
            <a:r>
              <a:rPr lang="ca-ES" sz="2400" i="1" u="sng" dirty="0" smtClean="0"/>
              <a:t>A tenir en compte</a:t>
            </a:r>
            <a:r>
              <a:rPr lang="ca-ES" sz="2400" i="1" dirty="0" smtClean="0"/>
              <a:t>: es pot canviar el nom de les </a:t>
            </a:r>
            <a:r>
              <a:rPr lang="ca-ES" sz="2400" i="1" dirty="0" err="1" smtClean="0"/>
              <a:t>url</a:t>
            </a:r>
            <a:r>
              <a:rPr lang="ca-ES" sz="2400" i="1" dirty="0" smtClean="0"/>
              <a:t> de les instàncies un cop creades, però és un procés complex. És convenient que sigui un nom el més definitiu que sigui possible.</a:t>
            </a:r>
            <a:endParaRPr lang="ca-ES" sz="2400" i="1" dirty="0"/>
          </a:p>
        </p:txBody>
      </p:sp>
    </p:spTree>
    <p:extLst>
      <p:ext uri="{BB962C8B-B14F-4D97-AF65-F5344CB8AC3E}">
        <p14:creationId xmlns:p14="http://schemas.microsoft.com/office/powerpoint/2010/main" val="18551318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vert="horz" lIns="91440" tIns="45720" rIns="91440" bIns="45720" rtlCol="0" anchor="ctr">
            <a:normAutofit/>
          </a:bodyPr>
          <a:lstStyle/>
          <a:p>
            <a:r>
              <a:rPr lang="ca-ES" dirty="0" smtClean="0">
                <a:solidFill>
                  <a:schemeClr val="accent1">
                    <a:lumMod val="75000"/>
                  </a:schemeClr>
                </a:solidFill>
              </a:rPr>
              <a:t>Gn6 </a:t>
            </a:r>
            <a:r>
              <a:rPr lang="ca-ES" dirty="0" err="1" smtClean="0">
                <a:solidFill>
                  <a:schemeClr val="accent1">
                    <a:lumMod val="75000"/>
                  </a:schemeClr>
                </a:solidFill>
              </a:rPr>
              <a:t>vs</a:t>
            </a:r>
            <a:r>
              <a:rPr lang="ca-ES" dirty="0" smtClean="0">
                <a:solidFill>
                  <a:schemeClr val="accent1">
                    <a:lumMod val="75000"/>
                  </a:schemeClr>
                </a:solidFill>
              </a:rPr>
              <a:t> </a:t>
            </a:r>
            <a:r>
              <a:rPr lang="ca-ES" dirty="0" err="1" smtClean="0">
                <a:solidFill>
                  <a:schemeClr val="accent1">
                    <a:lumMod val="75000"/>
                  </a:schemeClr>
                </a:solidFill>
              </a:rPr>
              <a:t>OSTicket</a:t>
            </a:r>
            <a:r>
              <a:rPr lang="ca-ES" dirty="0" smtClean="0">
                <a:solidFill>
                  <a:schemeClr val="accent1">
                    <a:lumMod val="75000"/>
                  </a:schemeClr>
                </a:solidFill>
              </a:rPr>
              <a:t> </a:t>
            </a:r>
            <a:endParaRPr lang="ca-ES" dirty="0">
              <a:solidFill>
                <a:schemeClr val="accent1">
                  <a:lumMod val="75000"/>
                </a:schemeClr>
              </a:solidFill>
            </a:endParaRPr>
          </a:p>
        </p:txBody>
      </p:sp>
      <p:sp>
        <p:nvSpPr>
          <p:cNvPr id="3" name="Contenidor de text 2"/>
          <p:cNvSpPr>
            <a:spLocks noGrp="1"/>
          </p:cNvSpPr>
          <p:nvPr>
            <p:ph type="body" idx="1"/>
          </p:nvPr>
        </p:nvSpPr>
        <p:spPr/>
        <p:txBody>
          <a:bodyPr/>
          <a:lstStyle/>
          <a:p>
            <a:pPr algn="ctr"/>
            <a:r>
              <a:rPr lang="ca-ES" dirty="0" smtClean="0"/>
              <a:t>GN6</a:t>
            </a:r>
            <a:endParaRPr lang="ca-ES" dirty="0"/>
          </a:p>
        </p:txBody>
      </p:sp>
      <p:sp>
        <p:nvSpPr>
          <p:cNvPr id="4" name="Contenidor de contingut 3"/>
          <p:cNvSpPr>
            <a:spLocks noGrp="1"/>
          </p:cNvSpPr>
          <p:nvPr>
            <p:ph sz="half" idx="2"/>
          </p:nvPr>
        </p:nvSpPr>
        <p:spPr/>
        <p:txBody>
          <a:bodyPr/>
          <a:lstStyle/>
          <a:p>
            <a:r>
              <a:rPr lang="ca-ES" dirty="0"/>
              <a:t>Complert però complex</a:t>
            </a:r>
          </a:p>
          <a:p>
            <a:r>
              <a:rPr lang="ca-ES" dirty="0" smtClean="0"/>
              <a:t>Bassat en ITIL</a:t>
            </a:r>
          </a:p>
          <a:p>
            <a:r>
              <a:rPr lang="ca-ES" dirty="0" smtClean="0"/>
              <a:t>Orientat a </a:t>
            </a:r>
            <a:r>
              <a:rPr lang="ca-ES" dirty="0" err="1" smtClean="0"/>
              <a:t>TICs</a:t>
            </a:r>
            <a:endParaRPr lang="ca-ES" dirty="0" smtClean="0"/>
          </a:p>
          <a:p>
            <a:r>
              <a:rPr lang="ca-ES" dirty="0" smtClean="0"/>
              <a:t>Fet a mida</a:t>
            </a:r>
          </a:p>
          <a:p>
            <a:r>
              <a:rPr lang="ca-ES" dirty="0" smtClean="0"/>
              <a:t>Nous dominis cars</a:t>
            </a:r>
            <a:endParaRPr lang="ca-ES" dirty="0"/>
          </a:p>
        </p:txBody>
      </p:sp>
      <p:sp>
        <p:nvSpPr>
          <p:cNvPr id="5" name="Contenidor de text 4"/>
          <p:cNvSpPr>
            <a:spLocks noGrp="1"/>
          </p:cNvSpPr>
          <p:nvPr>
            <p:ph type="body" sz="quarter" idx="3"/>
          </p:nvPr>
        </p:nvSpPr>
        <p:spPr/>
        <p:txBody>
          <a:bodyPr/>
          <a:lstStyle/>
          <a:p>
            <a:pPr algn="ctr"/>
            <a:r>
              <a:rPr lang="ca-ES" dirty="0" smtClean="0"/>
              <a:t>OSTicket</a:t>
            </a:r>
            <a:endParaRPr lang="ca-ES" dirty="0"/>
          </a:p>
        </p:txBody>
      </p:sp>
      <p:sp>
        <p:nvSpPr>
          <p:cNvPr id="6" name="Contenidor de contingut 5"/>
          <p:cNvSpPr>
            <a:spLocks noGrp="1"/>
          </p:cNvSpPr>
          <p:nvPr>
            <p:ph sz="quarter" idx="4"/>
          </p:nvPr>
        </p:nvSpPr>
        <p:spPr>
          <a:xfrm>
            <a:off x="4645025" y="2174875"/>
            <a:ext cx="4247455" cy="3951288"/>
          </a:xfrm>
        </p:spPr>
        <p:txBody>
          <a:bodyPr/>
          <a:lstStyle/>
          <a:p>
            <a:r>
              <a:rPr lang="ca-ES" dirty="0" smtClean="0"/>
              <a:t>Senzill </a:t>
            </a:r>
          </a:p>
          <a:p>
            <a:r>
              <a:rPr lang="ca-ES" dirty="0" smtClean="0"/>
              <a:t>Generalista</a:t>
            </a:r>
          </a:p>
          <a:p>
            <a:r>
              <a:rPr lang="ca-ES" dirty="0" smtClean="0"/>
              <a:t>Lleuger</a:t>
            </a:r>
          </a:p>
          <a:p>
            <a:r>
              <a:rPr lang="ca-ES" dirty="0" smtClean="0"/>
              <a:t>Codi obert</a:t>
            </a:r>
          </a:p>
          <a:p>
            <a:r>
              <a:rPr lang="ca-ES" dirty="0" smtClean="0"/>
              <a:t>Menor cost</a:t>
            </a:r>
          </a:p>
          <a:p>
            <a:r>
              <a:rPr lang="ca-ES" dirty="0" smtClean="0"/>
              <a:t>Comunitat desenvolupadora molt activa</a:t>
            </a:r>
          </a:p>
        </p:txBody>
      </p:sp>
    </p:spTree>
    <p:extLst>
      <p:ext uri="{BB962C8B-B14F-4D97-AF65-F5344CB8AC3E}">
        <p14:creationId xmlns:p14="http://schemas.microsoft.com/office/powerpoint/2010/main" val="6962152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vert="horz" lIns="91440" tIns="45720" rIns="91440" bIns="45720" rtlCol="0" anchor="ctr">
            <a:normAutofit fontScale="90000"/>
          </a:bodyPr>
          <a:lstStyle/>
          <a:p>
            <a:r>
              <a:rPr lang="ca-ES" dirty="0">
                <a:solidFill>
                  <a:schemeClr val="accent1">
                    <a:lumMod val="75000"/>
                  </a:schemeClr>
                </a:solidFill>
              </a:rPr>
              <a:t>Terminologia que </a:t>
            </a:r>
            <a:r>
              <a:rPr lang="ca-ES" dirty="0" smtClean="0">
                <a:solidFill>
                  <a:schemeClr val="accent1">
                    <a:lumMod val="75000"/>
                  </a:schemeClr>
                </a:solidFill>
              </a:rPr>
              <a:t>fem </a:t>
            </a:r>
            <a:r>
              <a:rPr lang="ca-ES" dirty="0">
                <a:solidFill>
                  <a:schemeClr val="accent1">
                    <a:lumMod val="75000"/>
                  </a:schemeClr>
                </a:solidFill>
              </a:rPr>
              <a:t>servir durant les sessions de demanaUPC</a:t>
            </a:r>
          </a:p>
        </p:txBody>
      </p:sp>
      <p:sp>
        <p:nvSpPr>
          <p:cNvPr id="5" name="Contenidor de contingut 2"/>
          <p:cNvSpPr txBox="1">
            <a:spLocks/>
          </p:cNvSpPr>
          <p:nvPr/>
        </p:nvSpPr>
        <p:spPr>
          <a:xfrm>
            <a:off x="457200" y="1711349"/>
            <a:ext cx="8229600" cy="4886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600"/>
              </a:spcAft>
            </a:pPr>
            <a:r>
              <a:rPr lang="ca-ES" sz="2000" b="1" dirty="0" err="1" smtClean="0"/>
              <a:t>OSTicket</a:t>
            </a:r>
            <a:r>
              <a:rPr lang="ca-ES" sz="2000" b="1" dirty="0" smtClean="0"/>
              <a:t>: </a:t>
            </a:r>
            <a:r>
              <a:rPr lang="ca-ES" sz="2000" dirty="0" smtClean="0"/>
              <a:t>eina de programari lliure que utilitzem com a base per oferir el servei </a:t>
            </a:r>
            <a:r>
              <a:rPr lang="ca-ES" sz="2000" dirty="0" err="1" smtClean="0"/>
              <a:t>demanaUPC</a:t>
            </a:r>
            <a:r>
              <a:rPr lang="ca-ES" sz="2000" dirty="0" smtClean="0"/>
              <a:t>.</a:t>
            </a:r>
          </a:p>
          <a:p>
            <a:pPr>
              <a:spcAft>
                <a:spcPts val="600"/>
              </a:spcAft>
            </a:pPr>
            <a:r>
              <a:rPr lang="ca-ES" sz="2000" b="1" dirty="0" err="1" smtClean="0"/>
              <a:t>demanaUPC</a:t>
            </a:r>
            <a:r>
              <a:rPr lang="ca-ES" sz="2000" b="1" dirty="0" smtClean="0"/>
              <a:t>: </a:t>
            </a:r>
            <a:r>
              <a:rPr lang="ca-ES" sz="2000" dirty="0" smtClean="0"/>
              <a:t>nom que donem a la UPC a les diferents instàncies de </a:t>
            </a:r>
            <a:r>
              <a:rPr lang="ca-ES" sz="2000" dirty="0" err="1" smtClean="0"/>
              <a:t>OSTicket</a:t>
            </a:r>
            <a:r>
              <a:rPr lang="ca-ES" sz="2000" dirty="0" smtClean="0"/>
              <a:t>.</a:t>
            </a:r>
          </a:p>
          <a:p>
            <a:pPr>
              <a:spcAft>
                <a:spcPts val="600"/>
              </a:spcAft>
            </a:pPr>
            <a:r>
              <a:rPr lang="ca-ES" sz="2000" b="1" dirty="0" smtClean="0"/>
              <a:t>Usuari: </a:t>
            </a:r>
            <a:r>
              <a:rPr lang="ca-ES" sz="2000" dirty="0" smtClean="0"/>
              <a:t>persona que inicia una gestió que genera un tiquet (envia un </a:t>
            </a:r>
            <a:r>
              <a:rPr lang="ca-ES" sz="2000" dirty="0" err="1" smtClean="0"/>
              <a:t>email</a:t>
            </a:r>
            <a:r>
              <a:rPr lang="ca-ES" sz="2000" dirty="0" smtClean="0"/>
              <a:t>, fa una trucada o crea un tiquet en el portal d’usuaris).</a:t>
            </a:r>
          </a:p>
          <a:p>
            <a:pPr>
              <a:spcAft>
                <a:spcPts val="600"/>
              </a:spcAft>
            </a:pPr>
            <a:r>
              <a:rPr lang="ca-ES" sz="2000" b="1" dirty="0" smtClean="0"/>
              <a:t>Agent: </a:t>
            </a:r>
            <a:r>
              <a:rPr lang="ca-ES" sz="2000" dirty="0" smtClean="0"/>
              <a:t>persona que gestiona tiquets.</a:t>
            </a:r>
          </a:p>
          <a:p>
            <a:pPr>
              <a:spcAft>
                <a:spcPts val="600"/>
              </a:spcAft>
            </a:pPr>
            <a:r>
              <a:rPr lang="ca-ES" sz="2000" b="1" dirty="0" smtClean="0"/>
              <a:t>Gestor: </a:t>
            </a:r>
            <a:r>
              <a:rPr lang="ca-ES" sz="2000" dirty="0" smtClean="0"/>
              <a:t>persona que té permisos per configurar l’eina o instància de </a:t>
            </a:r>
            <a:r>
              <a:rPr lang="ca-ES" sz="2000" dirty="0" err="1" smtClean="0"/>
              <a:t>demanaUPC</a:t>
            </a:r>
            <a:r>
              <a:rPr lang="ca-ES" sz="2000" dirty="0" smtClean="0"/>
              <a:t>. També pot resoldre tiquets.</a:t>
            </a:r>
          </a:p>
          <a:p>
            <a:pPr>
              <a:spcAft>
                <a:spcPts val="600"/>
              </a:spcAft>
            </a:pPr>
            <a:r>
              <a:rPr lang="ca-ES" sz="2000" b="1" dirty="0" smtClean="0"/>
              <a:t>Portal de l’usuari: </a:t>
            </a:r>
            <a:r>
              <a:rPr lang="ca-ES" sz="2000" dirty="0" smtClean="0"/>
              <a:t>interfície que utilitzen els usuaris per crear tiquets i consultar el seu estat.</a:t>
            </a:r>
          </a:p>
          <a:p>
            <a:pPr>
              <a:spcAft>
                <a:spcPts val="600"/>
              </a:spcAft>
            </a:pPr>
            <a:r>
              <a:rPr lang="ca-ES" sz="2000" b="1" dirty="0" smtClean="0"/>
              <a:t>Portal dels agents: </a:t>
            </a:r>
            <a:r>
              <a:rPr lang="ca-ES" sz="2000" dirty="0" smtClean="0"/>
              <a:t>interfície que utilitzen els agents i els gestors per resoldre els tiquets i configurar l’eina o instància de </a:t>
            </a:r>
            <a:r>
              <a:rPr lang="ca-ES" sz="2000" dirty="0" err="1" smtClean="0"/>
              <a:t>demanaUPC</a:t>
            </a:r>
            <a:r>
              <a:rPr lang="ca-ES" sz="2000" dirty="0" smtClean="0"/>
              <a:t>.</a:t>
            </a:r>
          </a:p>
        </p:txBody>
      </p:sp>
    </p:spTree>
    <p:extLst>
      <p:ext uri="{BB962C8B-B14F-4D97-AF65-F5344CB8AC3E}">
        <p14:creationId xmlns:p14="http://schemas.microsoft.com/office/powerpoint/2010/main" val="3102764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ol 6"/>
          <p:cNvSpPr>
            <a:spLocks noGrp="1"/>
          </p:cNvSpPr>
          <p:nvPr>
            <p:ph type="title"/>
          </p:nvPr>
        </p:nvSpPr>
        <p:spPr/>
        <p:txBody>
          <a:bodyPr vert="horz" lIns="91440" tIns="45720" rIns="91440" bIns="45720" rtlCol="0" anchor="ctr">
            <a:normAutofit/>
          </a:bodyPr>
          <a:lstStyle/>
          <a:p>
            <a:r>
              <a:rPr lang="ca-ES" dirty="0">
                <a:solidFill>
                  <a:schemeClr val="accent1">
                    <a:lumMod val="75000"/>
                  </a:schemeClr>
                </a:solidFill>
              </a:rPr>
              <a:t>Antecedents</a:t>
            </a:r>
          </a:p>
        </p:txBody>
      </p:sp>
      <p:sp>
        <p:nvSpPr>
          <p:cNvPr id="8" name="Contenidor de contingut 7"/>
          <p:cNvSpPr>
            <a:spLocks noGrp="1"/>
          </p:cNvSpPr>
          <p:nvPr>
            <p:ph idx="1"/>
          </p:nvPr>
        </p:nvSpPr>
        <p:spPr/>
        <p:txBody>
          <a:bodyPr>
            <a:normAutofit fontScale="77500" lnSpcReduction="20000"/>
          </a:bodyPr>
          <a:lstStyle/>
          <a:p>
            <a:r>
              <a:rPr lang="ca-ES" dirty="0" smtClean="0"/>
              <a:t>Setembre de 2015: ETSEIAT finalitza el pilot d’adopció de </a:t>
            </a:r>
            <a:r>
              <a:rPr lang="ca-ES" dirty="0" err="1" smtClean="0"/>
              <a:t>OSTickets</a:t>
            </a:r>
            <a:r>
              <a:rPr lang="ca-ES" dirty="0" smtClean="0"/>
              <a:t> com eina de </a:t>
            </a:r>
            <a:r>
              <a:rPr lang="ca-ES" dirty="0" err="1"/>
              <a:t>t</a:t>
            </a:r>
            <a:r>
              <a:rPr lang="ca-ES" dirty="0" err="1" smtClean="0"/>
              <a:t>icketing</a:t>
            </a:r>
            <a:r>
              <a:rPr lang="ca-ES" dirty="0" smtClean="0"/>
              <a:t>.</a:t>
            </a:r>
          </a:p>
          <a:p>
            <a:r>
              <a:rPr lang="ca-ES" dirty="0" err="1" smtClean="0"/>
              <a:t>OSTickets</a:t>
            </a:r>
            <a:r>
              <a:rPr lang="ca-ES" dirty="0" smtClean="0"/>
              <a:t> sembla ser una bona opció per a altres unitats, etc. que voldrien tenir una eina de </a:t>
            </a:r>
            <a:r>
              <a:rPr lang="ca-ES" dirty="0" err="1" smtClean="0"/>
              <a:t>ticketing</a:t>
            </a:r>
            <a:r>
              <a:rPr lang="ca-ES" dirty="0" smtClean="0"/>
              <a:t> senzilla.</a:t>
            </a:r>
          </a:p>
          <a:p>
            <a:r>
              <a:rPr lang="ca-ES" dirty="0" smtClean="0"/>
              <a:t>S’estudia model per fer possible que altres unitats puguin adoptar l’eina amb baix sobre-cost:</a:t>
            </a:r>
          </a:p>
          <a:p>
            <a:pPr lvl="1"/>
            <a:r>
              <a:rPr lang="ca-ES" dirty="0" smtClean="0"/>
              <a:t>Auto-gestió i configuració el més desatesa possible.</a:t>
            </a:r>
          </a:p>
          <a:p>
            <a:pPr lvl="1"/>
            <a:r>
              <a:rPr lang="ca-ES" dirty="0" smtClean="0"/>
              <a:t>Personal TIC que fa suport inicial.</a:t>
            </a:r>
          </a:p>
          <a:p>
            <a:pPr lvl="1"/>
            <a:r>
              <a:rPr lang="ca-ES" dirty="0" smtClean="0"/>
              <a:t>Personal TIC que fa d’intermediari entre els gestors de cada instància i els administradors de l’aplicació i les infraestructures.</a:t>
            </a:r>
          </a:p>
          <a:p>
            <a:pPr lvl="1"/>
            <a:r>
              <a:rPr lang="ca-ES" dirty="0" smtClean="0"/>
              <a:t>UTG de Terrassa encarregada de l’aplicació i els </a:t>
            </a:r>
            <a:r>
              <a:rPr lang="ca-ES" dirty="0" err="1" smtClean="0"/>
              <a:t>upgrades</a:t>
            </a:r>
            <a:r>
              <a:rPr lang="ca-ES" dirty="0" smtClean="0"/>
              <a:t>.</a:t>
            </a:r>
          </a:p>
          <a:p>
            <a:pPr lvl="1"/>
            <a:r>
              <a:rPr lang="ca-ES" dirty="0" smtClean="0"/>
              <a:t>UPCnet encarregats de la infraestructura.</a:t>
            </a:r>
          </a:p>
        </p:txBody>
      </p:sp>
    </p:spTree>
    <p:extLst>
      <p:ext uri="{BB962C8B-B14F-4D97-AF65-F5344CB8AC3E}">
        <p14:creationId xmlns:p14="http://schemas.microsoft.com/office/powerpoint/2010/main" val="5690988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vert="horz" lIns="91440" tIns="45720" rIns="91440" bIns="45720" rtlCol="0" anchor="ctr">
            <a:normAutofit/>
          </a:bodyPr>
          <a:lstStyle/>
          <a:p>
            <a:r>
              <a:rPr lang="ca-ES" dirty="0">
                <a:solidFill>
                  <a:schemeClr val="accent1">
                    <a:lumMod val="75000"/>
                  </a:schemeClr>
                </a:solidFill>
              </a:rPr>
              <a:t>Característiques</a:t>
            </a:r>
            <a:r>
              <a:rPr lang="es-ES" dirty="0">
                <a:solidFill>
                  <a:schemeClr val="accent1">
                    <a:lumMod val="75000"/>
                  </a:schemeClr>
                </a:solidFill>
              </a:rPr>
              <a:t> </a:t>
            </a:r>
            <a:r>
              <a:rPr lang="es-ES" dirty="0" err="1" smtClean="0">
                <a:solidFill>
                  <a:schemeClr val="accent1">
                    <a:lumMod val="75000"/>
                  </a:schemeClr>
                </a:solidFill>
              </a:rPr>
              <a:t>OSTicket</a:t>
            </a:r>
            <a:r>
              <a:rPr lang="es-ES" dirty="0" smtClean="0">
                <a:solidFill>
                  <a:schemeClr val="accent1">
                    <a:lumMod val="75000"/>
                  </a:schemeClr>
                </a:solidFill>
              </a:rPr>
              <a:t> (1/2)</a:t>
            </a:r>
            <a:endParaRPr lang="ca-ES" dirty="0">
              <a:solidFill>
                <a:schemeClr val="accent1">
                  <a:lumMod val="75000"/>
                </a:schemeClr>
              </a:solidFill>
            </a:endParaRPr>
          </a:p>
        </p:txBody>
      </p:sp>
      <p:sp>
        <p:nvSpPr>
          <p:cNvPr id="7" name="Contenidor de contingut 2"/>
          <p:cNvSpPr txBox="1">
            <a:spLocks/>
          </p:cNvSpPr>
          <p:nvPr/>
        </p:nvSpPr>
        <p:spPr>
          <a:xfrm>
            <a:off x="457200" y="1600200"/>
            <a:ext cx="8229600" cy="49971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600"/>
              </a:spcBef>
            </a:pPr>
            <a:r>
              <a:rPr lang="ca-ES" sz="2400" dirty="0" smtClean="0"/>
              <a:t>Gestió de tiquets altament </a:t>
            </a:r>
            <a:r>
              <a:rPr lang="ca-ES" sz="2400" dirty="0" err="1" smtClean="0"/>
              <a:t>configurable</a:t>
            </a:r>
            <a:r>
              <a:rPr lang="ca-ES" sz="2400" dirty="0" smtClean="0"/>
              <a:t>.</a:t>
            </a:r>
          </a:p>
          <a:p>
            <a:pPr>
              <a:spcBef>
                <a:spcPts val="600"/>
              </a:spcBef>
            </a:pPr>
            <a:r>
              <a:rPr lang="ca-ES" sz="2400" dirty="0" smtClean="0"/>
              <a:t>Formularis d’entrada de </a:t>
            </a:r>
            <a:r>
              <a:rPr lang="ca-ES" sz="2400" dirty="0"/>
              <a:t>tiquets personalitzats.</a:t>
            </a:r>
            <a:endParaRPr lang="ca-ES" sz="2400" dirty="0" smtClean="0"/>
          </a:p>
          <a:p>
            <a:pPr>
              <a:spcBef>
                <a:spcPts val="600"/>
              </a:spcBef>
            </a:pPr>
            <a:r>
              <a:rPr lang="ca-ES" sz="2400" dirty="0" smtClean="0"/>
              <a:t>Filtres per realitzar accions sobre determinats tiquets al crear-se.</a:t>
            </a:r>
          </a:p>
          <a:p>
            <a:pPr>
              <a:spcBef>
                <a:spcPts val="600"/>
              </a:spcBef>
            </a:pPr>
            <a:r>
              <a:rPr lang="ca-ES" sz="2400" dirty="0" smtClean="0"/>
              <a:t>Categorització dels tiquets segons </a:t>
            </a:r>
            <a:r>
              <a:rPr lang="ca-ES" sz="2400" dirty="0" err="1" smtClean="0"/>
              <a:t>help</a:t>
            </a:r>
            <a:r>
              <a:rPr lang="ca-ES" sz="2400" dirty="0" smtClean="0"/>
              <a:t> </a:t>
            </a:r>
            <a:r>
              <a:rPr lang="ca-ES" sz="2400" dirty="0" err="1" smtClean="0"/>
              <a:t>topics</a:t>
            </a:r>
            <a:r>
              <a:rPr lang="ca-ES" sz="2400" dirty="0" smtClean="0"/>
              <a:t> (o temes d’ajuda).</a:t>
            </a:r>
          </a:p>
          <a:p>
            <a:pPr>
              <a:spcBef>
                <a:spcPts val="600"/>
              </a:spcBef>
            </a:pPr>
            <a:r>
              <a:rPr lang="ca-ES" sz="2400" dirty="0" smtClean="0"/>
              <a:t>Gestió de col·lisions entre agents resolutors.</a:t>
            </a:r>
          </a:p>
          <a:p>
            <a:pPr>
              <a:spcBef>
                <a:spcPts val="600"/>
              </a:spcBef>
            </a:pPr>
            <a:r>
              <a:rPr lang="ca-ES" sz="2400" dirty="0" smtClean="0"/>
              <a:t>Assignació i transferència de tiquets.</a:t>
            </a:r>
          </a:p>
          <a:p>
            <a:pPr>
              <a:spcBef>
                <a:spcPts val="600"/>
              </a:spcBef>
            </a:pPr>
            <a:r>
              <a:rPr lang="ca-ES" sz="2400" dirty="0" smtClean="0"/>
              <a:t>Auto-respostes als usuaris.</a:t>
            </a:r>
          </a:p>
          <a:p>
            <a:pPr>
              <a:spcBef>
                <a:spcPts val="600"/>
              </a:spcBef>
            </a:pPr>
            <a:r>
              <a:rPr lang="ca-ES" sz="2400" dirty="0" smtClean="0"/>
              <a:t>Respostes enllaunades.</a:t>
            </a:r>
          </a:p>
          <a:p>
            <a:pPr>
              <a:spcBef>
                <a:spcPts val="600"/>
              </a:spcBef>
            </a:pPr>
            <a:r>
              <a:rPr lang="ca-ES" sz="2400" dirty="0" smtClean="0"/>
              <a:t>Notes internes.</a:t>
            </a:r>
          </a:p>
          <a:p>
            <a:pPr>
              <a:spcBef>
                <a:spcPts val="600"/>
              </a:spcBef>
            </a:pPr>
            <a:endParaRPr lang="ca-ES" sz="2400" dirty="0" smtClean="0"/>
          </a:p>
          <a:p>
            <a:pPr>
              <a:spcBef>
                <a:spcPts val="600"/>
              </a:spcBef>
            </a:pPr>
            <a:endParaRPr lang="ca-ES" sz="2400" dirty="0"/>
          </a:p>
        </p:txBody>
      </p:sp>
    </p:spTree>
    <p:extLst>
      <p:ext uri="{BB962C8B-B14F-4D97-AF65-F5344CB8AC3E}">
        <p14:creationId xmlns:p14="http://schemas.microsoft.com/office/powerpoint/2010/main" val="17481456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91440" tIns="45720" rIns="91440" bIns="45720" rtlCol="0" anchor="ctr">
            <a:normAutofit/>
          </a:bodyPr>
          <a:lstStyle/>
          <a:p>
            <a:r>
              <a:rPr lang="ca-ES" dirty="0">
                <a:solidFill>
                  <a:schemeClr val="accent1">
                    <a:lumMod val="75000"/>
                  </a:schemeClr>
                </a:solidFill>
              </a:rPr>
              <a:t>Característiques</a:t>
            </a:r>
            <a:r>
              <a:rPr lang="es-ES" dirty="0">
                <a:solidFill>
                  <a:schemeClr val="accent1">
                    <a:lumMod val="75000"/>
                  </a:schemeClr>
                </a:solidFill>
              </a:rPr>
              <a:t> </a:t>
            </a:r>
            <a:r>
              <a:rPr lang="es-ES" dirty="0" err="1" smtClean="0">
                <a:solidFill>
                  <a:schemeClr val="accent1">
                    <a:lumMod val="75000"/>
                  </a:schemeClr>
                </a:solidFill>
              </a:rPr>
              <a:t>OSTicket</a:t>
            </a:r>
            <a:r>
              <a:rPr lang="es-ES" dirty="0" smtClean="0">
                <a:solidFill>
                  <a:schemeClr val="accent1">
                    <a:lumMod val="75000"/>
                  </a:schemeClr>
                </a:solidFill>
              </a:rPr>
              <a:t> (2/2)</a:t>
            </a:r>
            <a:endParaRPr lang="ca-ES" dirty="0">
              <a:solidFill>
                <a:schemeClr val="accent1">
                  <a:lumMod val="75000"/>
                </a:schemeClr>
              </a:solidFill>
            </a:endParaRPr>
          </a:p>
        </p:txBody>
      </p:sp>
      <p:sp>
        <p:nvSpPr>
          <p:cNvPr id="5" name="2 Marcador de contenido"/>
          <p:cNvSpPr>
            <a:spLocks noGrp="1"/>
          </p:cNvSpPr>
          <p:nvPr>
            <p:ph idx="1"/>
          </p:nvPr>
        </p:nvSpPr>
        <p:spPr>
          <a:xfrm>
            <a:off x="457200" y="1628801"/>
            <a:ext cx="8229600" cy="4752528"/>
          </a:xfrm>
        </p:spPr>
        <p:txBody>
          <a:bodyPr vert="horz" lIns="91440" tIns="45720" rIns="91440" bIns="45720" rtlCol="0">
            <a:noAutofit/>
          </a:bodyPr>
          <a:lstStyle/>
          <a:p>
            <a:pPr>
              <a:spcBef>
                <a:spcPts val="600"/>
              </a:spcBef>
            </a:pPr>
            <a:r>
              <a:rPr lang="ca-ES" sz="2400" dirty="0" smtClean="0"/>
              <a:t>Definició de </a:t>
            </a:r>
            <a:r>
              <a:rPr lang="ca-ES" sz="2400" dirty="0" err="1" smtClean="0"/>
              <a:t>SLAs</a:t>
            </a:r>
            <a:r>
              <a:rPr lang="ca-ES" sz="2400" dirty="0" smtClean="0"/>
              <a:t> (nivells de servei).</a:t>
            </a:r>
          </a:p>
          <a:p>
            <a:pPr>
              <a:spcBef>
                <a:spcPts val="600"/>
              </a:spcBef>
            </a:pPr>
            <a:r>
              <a:rPr lang="ca-ES" sz="2400" dirty="0" smtClean="0"/>
              <a:t>Portals </a:t>
            </a:r>
            <a:r>
              <a:rPr lang="ca-ES" sz="2400" dirty="0"/>
              <a:t>separats per a usuaris (creadors de tiquets) i per agents gestors dels tiquets (o resolutors).</a:t>
            </a:r>
          </a:p>
          <a:p>
            <a:pPr>
              <a:spcBef>
                <a:spcPts val="600"/>
              </a:spcBef>
            </a:pPr>
            <a:r>
              <a:rPr lang="ca-ES" sz="2400" dirty="0" smtClean="0"/>
              <a:t>Panel d’estadístiques.</a:t>
            </a:r>
          </a:p>
          <a:p>
            <a:pPr>
              <a:spcBef>
                <a:spcPts val="600"/>
              </a:spcBef>
            </a:pPr>
            <a:r>
              <a:rPr lang="ca-ES" sz="2400" dirty="0" smtClean="0"/>
              <a:t>Integració </a:t>
            </a:r>
            <a:r>
              <a:rPr lang="ca-ES" sz="2400" dirty="0"/>
              <a:t>amb LDAP mitjançant un </a:t>
            </a:r>
            <a:r>
              <a:rPr lang="ca-ES" sz="2400" dirty="0" err="1"/>
              <a:t>plug</a:t>
            </a:r>
            <a:r>
              <a:rPr lang="ca-ES" sz="2400" dirty="0"/>
              <a:t>-in.</a:t>
            </a:r>
          </a:p>
          <a:p>
            <a:pPr>
              <a:spcBef>
                <a:spcPts val="600"/>
              </a:spcBef>
            </a:pPr>
            <a:r>
              <a:rPr lang="ca-ES" sz="2400" dirty="0"/>
              <a:t>Es pot treballar amb usuaris externs.</a:t>
            </a:r>
          </a:p>
          <a:p>
            <a:pPr>
              <a:spcBef>
                <a:spcPts val="600"/>
              </a:spcBef>
            </a:pPr>
            <a:r>
              <a:rPr lang="ca-ES" sz="2400" dirty="0"/>
              <a:t>És multi-idioma.</a:t>
            </a:r>
          </a:p>
          <a:p>
            <a:pPr>
              <a:spcBef>
                <a:spcPts val="600"/>
              </a:spcBef>
            </a:pPr>
            <a:r>
              <a:rPr lang="ca-ES" sz="2400" dirty="0"/>
              <a:t>Es pot emular la figura del </a:t>
            </a:r>
            <a:r>
              <a:rPr lang="ca-ES" sz="2400" dirty="0" err="1"/>
              <a:t>dispatcher</a:t>
            </a:r>
            <a:r>
              <a:rPr lang="ca-ES" sz="2400" dirty="0"/>
              <a:t>.</a:t>
            </a:r>
          </a:p>
          <a:p>
            <a:pPr>
              <a:spcBef>
                <a:spcPts val="600"/>
              </a:spcBef>
            </a:pPr>
            <a:r>
              <a:rPr lang="ca-ES" sz="2400" dirty="0"/>
              <a:t>Creació de tiquets a partir </a:t>
            </a:r>
            <a:r>
              <a:rPr lang="ca-ES" sz="2400" dirty="0" err="1"/>
              <a:t>d’emails</a:t>
            </a:r>
            <a:r>
              <a:rPr lang="ca-ES" sz="2400" dirty="0"/>
              <a:t>.</a:t>
            </a:r>
          </a:p>
          <a:p>
            <a:pPr>
              <a:spcBef>
                <a:spcPts val="600"/>
              </a:spcBef>
            </a:pPr>
            <a:r>
              <a:rPr lang="ca-ES" sz="2400" dirty="0"/>
              <a:t>Cerques avançades.</a:t>
            </a:r>
          </a:p>
          <a:p>
            <a:pPr>
              <a:spcBef>
                <a:spcPts val="600"/>
              </a:spcBef>
            </a:pPr>
            <a:r>
              <a:rPr lang="ca-ES" sz="2400" dirty="0"/>
              <a:t>Es poden generar </a:t>
            </a:r>
            <a:r>
              <a:rPr lang="ca-ES" sz="2400" dirty="0" err="1"/>
              <a:t>FAQs</a:t>
            </a:r>
            <a:r>
              <a:rPr lang="ca-ES" sz="2400" dirty="0"/>
              <a:t> (preguntes freqüents).</a:t>
            </a:r>
          </a:p>
        </p:txBody>
      </p:sp>
    </p:spTree>
    <p:extLst>
      <p:ext uri="{BB962C8B-B14F-4D97-AF65-F5344CB8AC3E}">
        <p14:creationId xmlns:p14="http://schemas.microsoft.com/office/powerpoint/2010/main" val="10219326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91440" tIns="45720" rIns="91440" bIns="45720" rtlCol="0" anchor="ctr">
            <a:normAutofit/>
          </a:bodyPr>
          <a:lstStyle/>
          <a:p>
            <a:r>
              <a:rPr lang="ca-ES" dirty="0">
                <a:solidFill>
                  <a:schemeClr val="accent1">
                    <a:lumMod val="75000"/>
                  </a:schemeClr>
                </a:solidFill>
              </a:rPr>
              <a:t>“Contres” de </a:t>
            </a:r>
            <a:r>
              <a:rPr lang="ca-ES" dirty="0" err="1">
                <a:solidFill>
                  <a:schemeClr val="accent1">
                    <a:lumMod val="75000"/>
                  </a:schemeClr>
                </a:solidFill>
              </a:rPr>
              <a:t>OSTickets</a:t>
            </a:r>
            <a:endParaRPr lang="ca-ES" dirty="0">
              <a:solidFill>
                <a:schemeClr val="accent1">
                  <a:lumMod val="75000"/>
                </a:schemeClr>
              </a:solidFill>
            </a:endParaRPr>
          </a:p>
        </p:txBody>
      </p:sp>
      <p:sp>
        <p:nvSpPr>
          <p:cNvPr id="3" name="2 Marcador de contenido"/>
          <p:cNvSpPr>
            <a:spLocks noGrp="1"/>
          </p:cNvSpPr>
          <p:nvPr>
            <p:ph idx="1"/>
          </p:nvPr>
        </p:nvSpPr>
        <p:spPr/>
        <p:txBody>
          <a:bodyPr>
            <a:normAutofit lnSpcReduction="10000"/>
          </a:bodyPr>
          <a:lstStyle/>
          <a:p>
            <a:r>
              <a:rPr lang="ca-ES" dirty="0" smtClean="0"/>
              <a:t>No hi ha imputació de temps.</a:t>
            </a:r>
          </a:p>
          <a:p>
            <a:r>
              <a:rPr lang="ca-ES" dirty="0" smtClean="0"/>
              <a:t>No es poden personalitzar les vistes dels tiquets.</a:t>
            </a:r>
          </a:p>
          <a:p>
            <a:pPr lvl="1"/>
            <a:r>
              <a:rPr lang="ca-ES" dirty="0" smtClean="0"/>
              <a:t>NO hi columna per </a:t>
            </a:r>
            <a:r>
              <a:rPr lang="ca-ES" dirty="0" err="1" smtClean="0"/>
              <a:t>Help</a:t>
            </a:r>
            <a:r>
              <a:rPr lang="ca-ES" dirty="0" smtClean="0"/>
              <a:t> </a:t>
            </a:r>
            <a:r>
              <a:rPr lang="ca-ES" dirty="0" err="1" smtClean="0"/>
              <a:t>Topic</a:t>
            </a:r>
            <a:r>
              <a:rPr lang="ca-ES" dirty="0" smtClean="0"/>
              <a:t> a la vista dels tiquets.</a:t>
            </a:r>
          </a:p>
          <a:p>
            <a:r>
              <a:rPr lang="ca-ES" dirty="0" smtClean="0"/>
              <a:t>No es poden personalitzar els llistats dels tiquets.</a:t>
            </a:r>
          </a:p>
          <a:p>
            <a:r>
              <a:rPr lang="ca-ES" dirty="0" smtClean="0"/>
              <a:t>Les estadístiques que té per defecte no aporten informació útil (per ara).</a:t>
            </a:r>
          </a:p>
          <a:p>
            <a:endParaRPr lang="ca-ES" dirty="0"/>
          </a:p>
        </p:txBody>
      </p:sp>
    </p:spTree>
    <p:extLst>
      <p:ext uri="{BB962C8B-B14F-4D97-AF65-F5344CB8AC3E}">
        <p14:creationId xmlns:p14="http://schemas.microsoft.com/office/powerpoint/2010/main" val="1739216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vert="horz" lIns="91440" tIns="45720" rIns="91440" bIns="45720" rtlCol="0" anchor="ctr">
            <a:normAutofit/>
          </a:bodyPr>
          <a:lstStyle/>
          <a:p>
            <a:r>
              <a:rPr lang="ca-ES" dirty="0" smtClean="0">
                <a:solidFill>
                  <a:schemeClr val="accent1">
                    <a:lumMod val="75000"/>
                  </a:schemeClr>
                </a:solidFill>
              </a:rPr>
              <a:t>Nova versió 1.10 de </a:t>
            </a:r>
            <a:r>
              <a:rPr lang="ca-ES" dirty="0" err="1" smtClean="0">
                <a:solidFill>
                  <a:schemeClr val="accent1">
                    <a:lumMod val="75000"/>
                  </a:schemeClr>
                </a:solidFill>
              </a:rPr>
              <a:t>OSTickets</a:t>
            </a:r>
            <a:endParaRPr lang="ca-ES" dirty="0">
              <a:solidFill>
                <a:schemeClr val="accent1">
                  <a:lumMod val="75000"/>
                </a:schemeClr>
              </a:solidFill>
            </a:endParaRPr>
          </a:p>
        </p:txBody>
      </p:sp>
      <p:sp>
        <p:nvSpPr>
          <p:cNvPr id="3" name="Marcador de contenido 2"/>
          <p:cNvSpPr>
            <a:spLocks noGrp="1"/>
          </p:cNvSpPr>
          <p:nvPr>
            <p:ph idx="1"/>
          </p:nvPr>
        </p:nvSpPr>
        <p:spPr/>
        <p:txBody>
          <a:bodyPr>
            <a:normAutofit fontScale="77500" lnSpcReduction="20000"/>
          </a:bodyPr>
          <a:lstStyle/>
          <a:p>
            <a:r>
              <a:rPr lang="ca-ES" dirty="0" smtClean="0"/>
              <a:t>Gestió de tasques:</a:t>
            </a:r>
          </a:p>
          <a:p>
            <a:pPr lvl="1"/>
            <a:r>
              <a:rPr lang="ca-ES" dirty="0" smtClean="0"/>
              <a:t>Una tasca pot crear-se dins d’un tiquet o bé pot crear-se de forma </a:t>
            </a:r>
            <a:r>
              <a:rPr lang="ca-ES" dirty="0" err="1" smtClean="0"/>
              <a:t>aillada</a:t>
            </a:r>
            <a:r>
              <a:rPr lang="ca-ES" dirty="0" smtClean="0"/>
              <a:t>.</a:t>
            </a:r>
          </a:p>
          <a:p>
            <a:pPr lvl="1"/>
            <a:r>
              <a:rPr lang="ca-ES" dirty="0" smtClean="0"/>
              <a:t>Un tiquet no es podrà tancar si té tasques no completades.</a:t>
            </a:r>
          </a:p>
          <a:p>
            <a:pPr lvl="1"/>
            <a:r>
              <a:rPr lang="ca-ES" dirty="0" smtClean="0"/>
              <a:t>Una tasca pot ser assignada a qualsevol departament i agent/equip.</a:t>
            </a:r>
          </a:p>
          <a:p>
            <a:pPr lvl="1"/>
            <a:r>
              <a:rPr lang="ca-ES" dirty="0" smtClean="0"/>
              <a:t>Tota tasca està assignada a un departament. Només els agents assignats a aquell departament poden veure la tasca.</a:t>
            </a:r>
          </a:p>
          <a:p>
            <a:pPr lvl="1"/>
            <a:r>
              <a:rPr lang="ca-ES" dirty="0" smtClean="0"/>
              <a:t>Quan una tasca d’un tiquet, té assignat un departament diferent del departament del tiquet, els agents que tenen assignada la tasca poden veure la informació de la tasca, però no poden veure la informació del tiquet.</a:t>
            </a:r>
          </a:p>
          <a:p>
            <a:pPr marL="457200" lvl="1" indent="0">
              <a:buNone/>
            </a:pPr>
            <a:endParaRPr lang="ca-ES" dirty="0" smtClean="0"/>
          </a:p>
          <a:p>
            <a:r>
              <a:rPr lang="ca-ES" dirty="0" smtClean="0"/>
              <a:t>Multi-idioma.</a:t>
            </a:r>
            <a:endParaRPr lang="ca-ES" dirty="0"/>
          </a:p>
        </p:txBody>
      </p:sp>
    </p:spTree>
    <p:extLst>
      <p:ext uri="{BB962C8B-B14F-4D97-AF65-F5344CB8AC3E}">
        <p14:creationId xmlns:p14="http://schemas.microsoft.com/office/powerpoint/2010/main" val="1081658451"/>
      </p:ext>
    </p:extLst>
  </p:cSld>
  <p:clrMapOvr>
    <a:masterClrMapping/>
  </p:clrMapOvr>
</p:sld>
</file>

<file path=ppt/theme/theme1.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3101</TotalTime>
  <Words>2288</Words>
  <Application>Microsoft Office PowerPoint</Application>
  <PresentationFormat>Presentación en pantalla (4:3)</PresentationFormat>
  <Paragraphs>279</Paragraphs>
  <Slides>24</Slides>
  <Notes>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24</vt:i4>
      </vt:variant>
    </vt:vector>
  </HeadingPairs>
  <TitlesOfParts>
    <vt:vector size="29" baseType="lpstr">
      <vt:lpstr>Arial</vt:lpstr>
      <vt:lpstr>Calibri</vt:lpstr>
      <vt:lpstr>Century Gothic</vt:lpstr>
      <vt:lpstr>Times New Roman</vt:lpstr>
      <vt:lpstr>Tema de l'Office</vt:lpstr>
      <vt:lpstr>Configuració de demanaUPC:</vt:lpstr>
      <vt:lpstr>Què és un tiquet??? i una eina de gestió de tiquets???</vt:lpstr>
      <vt:lpstr>Gn6 vs OSTicket </vt:lpstr>
      <vt:lpstr>Terminologia que fem servir durant les sessions de demanaUPC</vt:lpstr>
      <vt:lpstr>Antecedents</vt:lpstr>
      <vt:lpstr>Característiques OSTicket (1/2)</vt:lpstr>
      <vt:lpstr>Característiques OSTicket (2/2)</vt:lpstr>
      <vt:lpstr>“Contres” de OSTickets</vt:lpstr>
      <vt:lpstr>Nova versió 1.10 de OSTickets</vt:lpstr>
      <vt:lpstr>Quin aspecte té l’eina?</vt:lpstr>
      <vt:lpstr>Conceptes i objectes OSTickets</vt:lpstr>
      <vt:lpstr>Exemples de configuracions ja en funcionament</vt:lpstr>
      <vt:lpstr>Configuració de la instància de Terrassa</vt:lpstr>
      <vt:lpstr>Configuració de la instància del  GRI - Gabinet de Relacions Internacionals</vt:lpstr>
      <vt:lpstr>Configuració de la instància del SIAE (servei d’atenció a l’estudiant) del ETSEIB</vt:lpstr>
      <vt:lpstr>Configuració de la instància del SGA (Servei de Gestió Acadèmica)</vt:lpstr>
      <vt:lpstr>Impressions dels gestors dels pilots anteriors</vt:lpstr>
      <vt:lpstr>Recomanacions en la configuració de noves instàncies</vt:lpstr>
      <vt:lpstr>Altres coses a tenir en compte</vt:lpstr>
      <vt:lpstr>Consideracions importants vers la Protecció de Dades</vt:lpstr>
      <vt:lpstr>Decisions abans d'iniciar la configuració</vt:lpstr>
      <vt:lpstr>Proposta de passos a seguir per iniciar la configuració de la instància</vt:lpstr>
      <vt:lpstr>Mecànica des les sessions del  Mòdul 2 (pràctic)</vt:lpstr>
      <vt:lpstr>Participants Mòdul 2 (pràctic)</vt:lpstr>
    </vt:vector>
  </TitlesOfParts>
  <Company>UPC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2on pilot Demana UPC</dc:title>
  <dc:creator>Rosa</dc:creator>
  <cp:lastModifiedBy>UPC</cp:lastModifiedBy>
  <cp:revision>119</cp:revision>
  <dcterms:created xsi:type="dcterms:W3CDTF">2016-05-12T10:49:36Z</dcterms:created>
  <dcterms:modified xsi:type="dcterms:W3CDTF">2018-09-17T15:15:46Z</dcterms:modified>
</cp:coreProperties>
</file>